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 id="2147483961" r:id="rId5"/>
  </p:sldMasterIdLst>
  <p:notesMasterIdLst>
    <p:notesMasterId r:id="rId19"/>
  </p:notesMasterIdLst>
  <p:sldIdLst>
    <p:sldId id="310" r:id="rId6"/>
    <p:sldId id="257" r:id="rId7"/>
    <p:sldId id="259" r:id="rId8"/>
    <p:sldId id="260" r:id="rId9"/>
    <p:sldId id="261" r:id="rId10"/>
    <p:sldId id="262" r:id="rId11"/>
    <p:sldId id="309" r:id="rId12"/>
    <p:sldId id="264" r:id="rId13"/>
    <p:sldId id="266" r:id="rId14"/>
    <p:sldId id="268" r:id="rId15"/>
    <p:sldId id="311" r:id="rId16"/>
    <p:sldId id="279" r:id="rId17"/>
    <p:sldId id="272" r:id="rId18"/>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05D"/>
    <a:srgbClr val="7C7798"/>
    <a:srgbClr val="52517B"/>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A139F-F6C4-4D00-926F-9FC3141B2AF1}" v="84" dt="2022-03-28T11:19:33.952"/>
    <p1510:client id="{8BE98A6E-985B-4F3C-AFFF-6851B05C58FD}" v="30" dt="2022-03-28T11:28:01.631"/>
    <p1510:client id="{F851C11F-A14F-4D47-82EA-CE10D1C3464C}" vWet="4" dt="2022-03-28T10:17:29.569"/>
    <p1510:client id="{FF580F5F-6821-697F-F1A2-22A4398C3B73}" v="3" dt="2022-03-28T10:17:39.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381"/>
        <p:guide pos="336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Amaral" userId="77dcce6e-8c5e-4665-86b2-310c4926912f" providerId="ADAL" clId="{8BE98A6E-985B-4F3C-AFFF-6851B05C58FD}"/>
    <pc:docChg chg="undo custSel modSld">
      <pc:chgData name="Luis Amaral" userId="77dcce6e-8c5e-4665-86b2-310c4926912f" providerId="ADAL" clId="{8BE98A6E-985B-4F3C-AFFF-6851B05C58FD}" dt="2022-03-28T11:28:01.630" v="26" actId="14100"/>
      <pc:docMkLst>
        <pc:docMk/>
      </pc:docMkLst>
      <pc:sldChg chg="modSp mod">
        <pc:chgData name="Luis Amaral" userId="77dcce6e-8c5e-4665-86b2-310c4926912f" providerId="ADAL" clId="{8BE98A6E-985B-4F3C-AFFF-6851B05C58FD}" dt="2022-03-28T11:28:01.630" v="26" actId="14100"/>
        <pc:sldMkLst>
          <pc:docMk/>
          <pc:sldMk cId="3789082342" sldId="264"/>
        </pc:sldMkLst>
        <pc:spChg chg="mod">
          <ac:chgData name="Luis Amaral" userId="77dcce6e-8c5e-4665-86b2-310c4926912f" providerId="ADAL" clId="{8BE98A6E-985B-4F3C-AFFF-6851B05C58FD}" dt="2022-03-28T11:26:54.947" v="23" actId="20577"/>
          <ac:spMkLst>
            <pc:docMk/>
            <pc:sldMk cId="3789082342" sldId="264"/>
            <ac:spMk id="4" creationId="{251F702F-6018-42A5-A1AB-D66AA6E745AE}"/>
          </ac:spMkLst>
        </pc:spChg>
        <pc:graphicFrameChg chg="mod modGraphic">
          <ac:chgData name="Luis Amaral" userId="77dcce6e-8c5e-4665-86b2-310c4926912f" providerId="ADAL" clId="{8BE98A6E-985B-4F3C-AFFF-6851B05C58FD}" dt="2022-03-28T11:28:01.630" v="26" actId="14100"/>
          <ac:graphicFrameMkLst>
            <pc:docMk/>
            <pc:sldMk cId="3789082342" sldId="264"/>
            <ac:graphicFrameMk id="6" creationId="{E55895A8-FB3E-4D8B-8887-F753BFA777D2}"/>
          </ac:graphicFrameMkLst>
        </pc:graphicFrameChg>
        <pc:picChg chg="mod">
          <ac:chgData name="Luis Amaral" userId="77dcce6e-8c5e-4665-86b2-310c4926912f" providerId="ADAL" clId="{8BE98A6E-985B-4F3C-AFFF-6851B05C58FD}" dt="2022-03-28T11:27:33.072" v="25" actId="1076"/>
          <ac:picMkLst>
            <pc:docMk/>
            <pc:sldMk cId="3789082342" sldId="264"/>
            <ac:picMk id="9" creationId="{D8F9953E-CA76-AA44-893C-F3D6A2C47D57}"/>
          </ac:picMkLst>
        </pc:picChg>
      </pc:sldChg>
    </pc:docChg>
  </pc:docChgLst>
  <pc:docChgLst>
    <pc:chgData name="Luis Amaral" userId="S::luis.amaral@communities.gov.uk::77dcce6e-8c5e-4665-86b2-310c4926912f" providerId="AD" clId="Web-{B62D26FF-5D11-86DD-0234-D89FCD0A55AD}"/>
    <pc:docChg chg="modSld">
      <pc:chgData name="Luis Amaral" userId="S::luis.amaral@communities.gov.uk::77dcce6e-8c5e-4665-86b2-310c4926912f" providerId="AD" clId="Web-{B62D26FF-5D11-86DD-0234-D89FCD0A55AD}" dt="2022-03-28T11:23:19.635" v="3" actId="1076"/>
      <pc:docMkLst>
        <pc:docMk/>
      </pc:docMkLst>
      <pc:sldChg chg="modSp">
        <pc:chgData name="Luis Amaral" userId="S::luis.amaral@communities.gov.uk::77dcce6e-8c5e-4665-86b2-310c4926912f" providerId="AD" clId="Web-{B62D26FF-5D11-86DD-0234-D89FCD0A55AD}" dt="2022-03-28T11:23:19.635" v="3" actId="1076"/>
        <pc:sldMkLst>
          <pc:docMk/>
          <pc:sldMk cId="3789082342" sldId="264"/>
        </pc:sldMkLst>
        <pc:graphicFrameChg chg="mod">
          <ac:chgData name="Luis Amaral" userId="S::luis.amaral@communities.gov.uk::77dcce6e-8c5e-4665-86b2-310c4926912f" providerId="AD" clId="Web-{B62D26FF-5D11-86DD-0234-D89FCD0A55AD}" dt="2022-03-28T11:23:19.635" v="3" actId="1076"/>
          <ac:graphicFrameMkLst>
            <pc:docMk/>
            <pc:sldMk cId="3789082342" sldId="264"/>
            <ac:graphicFrameMk id="6" creationId="{E55895A8-FB3E-4D8B-8887-F753BFA777D2}"/>
          </ac:graphicFrameMkLst>
        </pc:graphicFrameChg>
      </pc:sldChg>
    </pc:docChg>
  </pc:docChgLst>
  <pc:docChgLst>
    <pc:chgData name="Amy Smythe" userId="03178a78-18a0-413d-a1d2-862fc4ecfecf" providerId="ADAL" clId="{1EBA139F-F6C4-4D00-926F-9FC3141B2AF1}"/>
    <pc:docChg chg="custSel modSld">
      <pc:chgData name="Amy Smythe" userId="03178a78-18a0-413d-a1d2-862fc4ecfecf" providerId="ADAL" clId="{1EBA139F-F6C4-4D00-926F-9FC3141B2AF1}" dt="2022-03-28T11:19:33.952" v="240" actId="14100"/>
      <pc:docMkLst>
        <pc:docMk/>
      </pc:docMkLst>
      <pc:sldChg chg="addSp delSp modSp mod">
        <pc:chgData name="Amy Smythe" userId="03178a78-18a0-413d-a1d2-862fc4ecfecf" providerId="ADAL" clId="{1EBA139F-F6C4-4D00-926F-9FC3141B2AF1}" dt="2022-03-28T11:15:27.065" v="161" actId="20577"/>
        <pc:sldMkLst>
          <pc:docMk/>
          <pc:sldMk cId="1706137342" sldId="261"/>
        </pc:sldMkLst>
        <pc:spChg chg="mod">
          <ac:chgData name="Amy Smythe" userId="03178a78-18a0-413d-a1d2-862fc4ecfecf" providerId="ADAL" clId="{1EBA139F-F6C4-4D00-926F-9FC3141B2AF1}" dt="2022-03-28T11:14:28.746" v="144" actId="20577"/>
          <ac:spMkLst>
            <pc:docMk/>
            <pc:sldMk cId="1706137342" sldId="261"/>
            <ac:spMk id="7" creationId="{1A996409-AC0B-1148-945A-A7B0E3B580C3}"/>
          </ac:spMkLst>
        </pc:spChg>
        <pc:spChg chg="mod">
          <ac:chgData name="Amy Smythe" userId="03178a78-18a0-413d-a1d2-862fc4ecfecf" providerId="ADAL" clId="{1EBA139F-F6C4-4D00-926F-9FC3141B2AF1}" dt="2022-03-28T11:12:03.730" v="61" actId="20577"/>
          <ac:spMkLst>
            <pc:docMk/>
            <pc:sldMk cId="1706137342" sldId="261"/>
            <ac:spMk id="9" creationId="{DF962DEE-58F7-A547-92E2-E26943279E32}"/>
          </ac:spMkLst>
        </pc:spChg>
        <pc:spChg chg="mod">
          <ac:chgData name="Amy Smythe" userId="03178a78-18a0-413d-a1d2-862fc4ecfecf" providerId="ADAL" clId="{1EBA139F-F6C4-4D00-926F-9FC3141B2AF1}" dt="2022-03-28T10:30:24.519" v="17" actId="20577"/>
          <ac:spMkLst>
            <pc:docMk/>
            <pc:sldMk cId="1706137342" sldId="261"/>
            <ac:spMk id="10" creationId="{7893B91F-52F4-A24D-AEF6-16DCD1373236}"/>
          </ac:spMkLst>
        </pc:spChg>
        <pc:spChg chg="mod">
          <ac:chgData name="Amy Smythe" userId="03178a78-18a0-413d-a1d2-862fc4ecfecf" providerId="ADAL" clId="{1EBA139F-F6C4-4D00-926F-9FC3141B2AF1}" dt="2022-03-28T11:11:41.618" v="35" actId="20577"/>
          <ac:spMkLst>
            <pc:docMk/>
            <pc:sldMk cId="1706137342" sldId="261"/>
            <ac:spMk id="12" creationId="{8CAACFCB-9444-7441-B512-4E5F0D9CF91D}"/>
          </ac:spMkLst>
        </pc:spChg>
        <pc:spChg chg="mod">
          <ac:chgData name="Amy Smythe" userId="03178a78-18a0-413d-a1d2-862fc4ecfecf" providerId="ADAL" clId="{1EBA139F-F6C4-4D00-926F-9FC3141B2AF1}" dt="2022-03-28T11:13:37.273" v="116" actId="20577"/>
          <ac:spMkLst>
            <pc:docMk/>
            <pc:sldMk cId="1706137342" sldId="261"/>
            <ac:spMk id="14" creationId="{F2AAB6AE-923C-3D40-B30C-5A3D61928D62}"/>
          </ac:spMkLst>
        </pc:spChg>
        <pc:spChg chg="mod">
          <ac:chgData name="Amy Smythe" userId="03178a78-18a0-413d-a1d2-862fc4ecfecf" providerId="ADAL" clId="{1EBA139F-F6C4-4D00-926F-9FC3141B2AF1}" dt="2022-03-28T11:15:27.065" v="161" actId="20577"/>
          <ac:spMkLst>
            <pc:docMk/>
            <pc:sldMk cId="1706137342" sldId="261"/>
            <ac:spMk id="15" creationId="{104C9459-E4A6-B44F-8ECA-FA8F0C74651E}"/>
          </ac:spMkLst>
        </pc:spChg>
        <pc:picChg chg="del">
          <ac:chgData name="Amy Smythe" userId="03178a78-18a0-413d-a1d2-862fc4ecfecf" providerId="ADAL" clId="{1EBA139F-F6C4-4D00-926F-9FC3141B2AF1}" dt="2022-03-28T11:12:34.077" v="62" actId="478"/>
          <ac:picMkLst>
            <pc:docMk/>
            <pc:sldMk cId="1706137342" sldId="261"/>
            <ac:picMk id="26" creationId="{A2017E44-B721-9141-A6AE-4AE3DA8D27AB}"/>
          </ac:picMkLst>
        </pc:picChg>
        <pc:picChg chg="add mod">
          <ac:chgData name="Amy Smythe" userId="03178a78-18a0-413d-a1d2-862fc4ecfecf" providerId="ADAL" clId="{1EBA139F-F6C4-4D00-926F-9FC3141B2AF1}" dt="2022-03-28T11:13:02.484" v="68" actId="14100"/>
          <ac:picMkLst>
            <pc:docMk/>
            <pc:sldMk cId="1706137342" sldId="261"/>
            <ac:picMk id="1026" creationId="{B48825BA-19E2-4B53-BE62-81AEC4D11448}"/>
          </ac:picMkLst>
        </pc:picChg>
      </pc:sldChg>
      <pc:sldChg chg="addSp delSp modSp mod">
        <pc:chgData name="Amy Smythe" userId="03178a78-18a0-413d-a1d2-862fc4ecfecf" providerId="ADAL" clId="{1EBA139F-F6C4-4D00-926F-9FC3141B2AF1}" dt="2022-03-28T11:19:33.952" v="240" actId="14100"/>
        <pc:sldMkLst>
          <pc:docMk/>
          <pc:sldMk cId="3789082342" sldId="264"/>
        </pc:sldMkLst>
        <pc:graphicFrameChg chg="del">
          <ac:chgData name="Amy Smythe" userId="03178a78-18a0-413d-a1d2-862fc4ecfecf" providerId="ADAL" clId="{1EBA139F-F6C4-4D00-926F-9FC3141B2AF1}" dt="2022-03-28T11:19:04.904" v="236" actId="478"/>
          <ac:graphicFrameMkLst>
            <pc:docMk/>
            <pc:sldMk cId="3789082342" sldId="264"/>
            <ac:graphicFrameMk id="3" creationId="{656F249C-DF59-451F-AA14-E0C2C205B36F}"/>
          </ac:graphicFrameMkLst>
        </pc:graphicFrameChg>
        <pc:graphicFrameChg chg="add mod">
          <ac:chgData name="Amy Smythe" userId="03178a78-18a0-413d-a1d2-862fc4ecfecf" providerId="ADAL" clId="{1EBA139F-F6C4-4D00-926F-9FC3141B2AF1}" dt="2022-03-28T11:19:33.952" v="240" actId="14100"/>
          <ac:graphicFrameMkLst>
            <pc:docMk/>
            <pc:sldMk cId="3789082342" sldId="264"/>
            <ac:graphicFrameMk id="6" creationId="{E55895A8-FB3E-4D8B-8887-F753BFA777D2}"/>
          </ac:graphicFrameMkLst>
        </pc:graphicFrameChg>
        <pc:picChg chg="mod">
          <ac:chgData name="Amy Smythe" userId="03178a78-18a0-413d-a1d2-862fc4ecfecf" providerId="ADAL" clId="{1EBA139F-F6C4-4D00-926F-9FC3141B2AF1}" dt="2022-03-28T11:16:38.877" v="162" actId="1076"/>
          <ac:picMkLst>
            <pc:docMk/>
            <pc:sldMk cId="3789082342" sldId="264"/>
            <ac:picMk id="9" creationId="{D8F9953E-CA76-AA44-893C-F3D6A2C47D57}"/>
          </ac:picMkLst>
        </pc:picChg>
      </pc:sldChg>
    </pc:docChg>
  </pc:docChgLst>
  <pc:docChgLst>
    <pc:chgData name="Amy Smythe" userId="S::amy.smythe@communities.gov.uk::03178a78-18a0-413d-a1d2-862fc4ecfecf" providerId="AD" clId="Web-{FF580F5F-6821-697F-F1A2-22A4398C3B73}"/>
    <pc:docChg chg="modSld">
      <pc:chgData name="Amy Smythe" userId="S::amy.smythe@communities.gov.uk::03178a78-18a0-413d-a1d2-862fc4ecfecf" providerId="AD" clId="Web-{FF580F5F-6821-697F-F1A2-22A4398C3B73}" dt="2022-03-28T10:17:39.117" v="2" actId="14100"/>
      <pc:docMkLst>
        <pc:docMk/>
      </pc:docMkLst>
      <pc:sldChg chg="modSp">
        <pc:chgData name="Amy Smythe" userId="S::amy.smythe@communities.gov.uk::03178a78-18a0-413d-a1d2-862fc4ecfecf" providerId="AD" clId="Web-{FF580F5F-6821-697F-F1A2-22A4398C3B73}" dt="2022-03-28T10:17:39.117" v="2" actId="14100"/>
        <pc:sldMkLst>
          <pc:docMk/>
          <pc:sldMk cId="3280379136" sldId="257"/>
        </pc:sldMkLst>
        <pc:picChg chg="mod">
          <ac:chgData name="Amy Smythe" userId="S::amy.smythe@communities.gov.uk::03178a78-18a0-413d-a1d2-862fc4ecfecf" providerId="AD" clId="Web-{FF580F5F-6821-697F-F1A2-22A4398C3B73}" dt="2022-03-28T10:17:39.117" v="2" actId="14100"/>
          <ac:picMkLst>
            <pc:docMk/>
            <pc:sldMk cId="3280379136" sldId="257"/>
            <ac:picMk id="23" creationId="{9E90E30B-C1CF-4A43-9A5D-A52BDCA3B8D4}"/>
          </ac:picMkLst>
        </pc:pic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hyperlink" Target="https://www.gov.uk/government/collections/employment-schemes-for-veterans" TargetMode="External"/><Relationship Id="rId2" Type="http://schemas.openxmlformats.org/officeDocument/2006/relationships/hyperlink" Target="https://www.gov.uk/government/collections/disability-confident-campaign" TargetMode="External"/><Relationship Id="rId1" Type="http://schemas.openxmlformats.org/officeDocument/2006/relationships/hyperlink" Target="mailto:recruitment@levellingup.gov.uk"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gov.uk/government/collections/employment-schemes-for-veterans" TargetMode="External"/><Relationship Id="rId2" Type="http://schemas.openxmlformats.org/officeDocument/2006/relationships/hyperlink" Target="https://www.gov.uk/government/collections/disability-confident-campaign" TargetMode="External"/><Relationship Id="rId1" Type="http://schemas.openxmlformats.org/officeDocument/2006/relationships/hyperlink" Target="mailto:recruitment@levellingup.gov.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57266-7C7E-46D5-82F7-2B83440206AF}" type="doc">
      <dgm:prSet loTypeId="urn:microsoft.com/office/officeart/2005/8/layout/pyramid2" loCatId="list" qsTypeId="urn:microsoft.com/office/officeart/2005/8/quickstyle/simple1" qsCatId="simple" csTypeId="urn:microsoft.com/office/officeart/2005/8/colors/accent1_2" csCatId="accent1" phldr="1"/>
      <dgm:spPr/>
    </dgm:pt>
    <dgm:pt modelId="{6F36A060-2F68-414F-A4D7-68FAF83AC896}">
      <dgm:prSet phldrT="[Text]" custT="1"/>
      <dgm:spPr/>
      <dgm:t>
        <a:bodyPr/>
        <a:lstStyle/>
        <a:p>
          <a:r>
            <a:rPr lang="en-GB" sz="1400">
              <a:solidFill>
                <a:schemeClr val="tx1"/>
              </a:solidFill>
              <a:latin typeface="Arial Nova" panose="020B0504020202020204" pitchFamily="34" charset="0"/>
            </a:rPr>
            <a:t>Levelling up all parts of the country to create more opportunities, better jobs and boosting living standards</a:t>
          </a:r>
        </a:p>
      </dgm:t>
    </dgm:pt>
    <dgm:pt modelId="{5520B7C7-4060-4A12-8087-0BCAA629A811}" type="parTrans" cxnId="{5BA46667-2527-4CEC-AB27-2A2B2D1D6E9E}">
      <dgm:prSet/>
      <dgm:spPr/>
      <dgm:t>
        <a:bodyPr/>
        <a:lstStyle/>
        <a:p>
          <a:endParaRPr lang="en-GB" sz="1400">
            <a:latin typeface="Arial Nova" panose="020B0504020202020204" pitchFamily="34" charset="0"/>
          </a:endParaRPr>
        </a:p>
      </dgm:t>
    </dgm:pt>
    <dgm:pt modelId="{5696E64F-3941-48C2-99C1-D68888D208CE}" type="sibTrans" cxnId="{5BA46667-2527-4CEC-AB27-2A2B2D1D6E9E}">
      <dgm:prSet/>
      <dgm:spPr/>
      <dgm:t>
        <a:bodyPr/>
        <a:lstStyle/>
        <a:p>
          <a:endParaRPr lang="en-GB" sz="1400">
            <a:latin typeface="Arial Nova" panose="020B0504020202020204" pitchFamily="34" charset="0"/>
          </a:endParaRPr>
        </a:p>
      </dgm:t>
    </dgm:pt>
    <dgm:pt modelId="{AEBEFDAA-8E98-492C-8604-6C5F29685230}">
      <dgm:prSet phldrT="[Text]" custT="1"/>
      <dgm:spPr/>
      <dgm:t>
        <a:bodyPr/>
        <a:lstStyle/>
        <a:p>
          <a:r>
            <a:rPr lang="en-GB" sz="1400">
              <a:solidFill>
                <a:schemeClr val="tx1"/>
              </a:solidFill>
              <a:latin typeface="Arial Nova" panose="020B0504020202020204" pitchFamily="34" charset="0"/>
            </a:rPr>
            <a:t>Delivering more, better quality, more affordable, safer and greener homes</a:t>
          </a:r>
        </a:p>
      </dgm:t>
    </dgm:pt>
    <dgm:pt modelId="{E0F5BB86-57DE-43F8-A7B0-7EC3B7C3EF0D}" type="parTrans" cxnId="{AC23DA47-D4D9-4F54-9C9A-25BA28903943}">
      <dgm:prSet/>
      <dgm:spPr/>
      <dgm:t>
        <a:bodyPr/>
        <a:lstStyle/>
        <a:p>
          <a:endParaRPr lang="en-GB" sz="1400">
            <a:latin typeface="Arial Nova" panose="020B0504020202020204" pitchFamily="34" charset="0"/>
          </a:endParaRPr>
        </a:p>
      </dgm:t>
    </dgm:pt>
    <dgm:pt modelId="{2F99812D-3684-461F-924A-21102538EC35}" type="sibTrans" cxnId="{AC23DA47-D4D9-4F54-9C9A-25BA28903943}">
      <dgm:prSet/>
      <dgm:spPr/>
      <dgm:t>
        <a:bodyPr/>
        <a:lstStyle/>
        <a:p>
          <a:endParaRPr lang="en-GB" sz="1400">
            <a:latin typeface="Arial Nova" panose="020B0504020202020204" pitchFamily="34" charset="0"/>
          </a:endParaRPr>
        </a:p>
      </dgm:t>
    </dgm:pt>
    <dgm:pt modelId="{6196558C-0C3F-48E3-BE28-03DBF0A15129}">
      <dgm:prSet phldrT="[Text]" custT="1"/>
      <dgm:spPr/>
      <dgm:t>
        <a:bodyPr/>
        <a:lstStyle/>
        <a:p>
          <a:r>
            <a:rPr lang="en-GB" sz="1400">
              <a:solidFill>
                <a:schemeClr val="tx1"/>
              </a:solidFill>
              <a:latin typeface="Arial Nova" panose="020B0504020202020204" pitchFamily="34" charset="0"/>
            </a:rPr>
            <a:t>Ending rough sleeping and reducing homelessness</a:t>
          </a:r>
        </a:p>
      </dgm:t>
    </dgm:pt>
    <dgm:pt modelId="{F741515B-BBA4-4417-B6C8-1243D88A2BF1}" type="parTrans" cxnId="{CC74B98F-8C6D-44A8-8DEF-F0588B5B2D54}">
      <dgm:prSet/>
      <dgm:spPr/>
      <dgm:t>
        <a:bodyPr/>
        <a:lstStyle/>
        <a:p>
          <a:endParaRPr lang="en-GB" sz="1400">
            <a:latin typeface="Arial Nova" panose="020B0504020202020204" pitchFamily="34" charset="0"/>
          </a:endParaRPr>
        </a:p>
      </dgm:t>
    </dgm:pt>
    <dgm:pt modelId="{A8D48317-95DF-4AEC-A7D0-D997FA756551}" type="sibTrans" cxnId="{CC74B98F-8C6D-44A8-8DEF-F0588B5B2D54}">
      <dgm:prSet/>
      <dgm:spPr/>
      <dgm:t>
        <a:bodyPr/>
        <a:lstStyle/>
        <a:p>
          <a:endParaRPr lang="en-GB" sz="1400">
            <a:latin typeface="Arial Nova" panose="020B0504020202020204" pitchFamily="34" charset="0"/>
          </a:endParaRPr>
        </a:p>
      </dgm:t>
    </dgm:pt>
    <dgm:pt modelId="{AC1C860D-BD56-4155-A20A-7E89DA98CB12}">
      <dgm:prSet custT="1"/>
      <dgm:spPr/>
      <dgm:t>
        <a:bodyPr/>
        <a:lstStyle/>
        <a:p>
          <a:r>
            <a:rPr lang="en-GB" sz="1400">
              <a:solidFill>
                <a:schemeClr val="tx1"/>
              </a:solidFill>
              <a:latin typeface="Arial Nova" panose="020B0504020202020204" pitchFamily="34" charset="0"/>
            </a:rPr>
            <a:t>Introducing the biggest changes in building safety for a generation</a:t>
          </a:r>
        </a:p>
      </dgm:t>
    </dgm:pt>
    <dgm:pt modelId="{BE0AB214-31DF-4A90-89B0-7E6C72218A94}" type="parTrans" cxnId="{CBA17548-90EE-4D05-A5F5-E3D33D27F058}">
      <dgm:prSet/>
      <dgm:spPr/>
      <dgm:t>
        <a:bodyPr/>
        <a:lstStyle/>
        <a:p>
          <a:endParaRPr lang="en-GB" sz="1400">
            <a:latin typeface="Arial Nova" panose="020B0504020202020204" pitchFamily="34" charset="0"/>
          </a:endParaRPr>
        </a:p>
      </dgm:t>
    </dgm:pt>
    <dgm:pt modelId="{468A84E7-4DFB-4EC4-B34B-CF9AB41EAE05}" type="sibTrans" cxnId="{CBA17548-90EE-4D05-A5F5-E3D33D27F058}">
      <dgm:prSet/>
      <dgm:spPr/>
      <dgm:t>
        <a:bodyPr/>
        <a:lstStyle/>
        <a:p>
          <a:endParaRPr lang="en-GB" sz="1400">
            <a:latin typeface="Arial Nova" panose="020B0504020202020204" pitchFamily="34" charset="0"/>
          </a:endParaRPr>
        </a:p>
      </dgm:t>
    </dgm:pt>
    <dgm:pt modelId="{FAC0F276-85AA-4746-AA71-032AF22EE0D5}">
      <dgm:prSet custT="1"/>
      <dgm:spPr/>
      <dgm:t>
        <a:bodyPr/>
        <a:lstStyle/>
        <a:p>
          <a:r>
            <a:rPr lang="en-GB" sz="1400">
              <a:solidFill>
                <a:schemeClr val="tx1"/>
              </a:solidFill>
              <a:latin typeface="Arial Nova" panose="020B0504020202020204" pitchFamily="34" charset="0"/>
            </a:rPr>
            <a:t>Supporting the sustainability of the local government sector that delivers priority services and empowers communities</a:t>
          </a:r>
        </a:p>
      </dgm:t>
    </dgm:pt>
    <dgm:pt modelId="{CB996971-E14E-4EF4-9322-DBC8F7DDBE0C}" type="parTrans" cxnId="{82E089FF-6D40-4F34-B467-74B6C437AB79}">
      <dgm:prSet/>
      <dgm:spPr/>
      <dgm:t>
        <a:bodyPr/>
        <a:lstStyle/>
        <a:p>
          <a:endParaRPr lang="en-GB" sz="1400">
            <a:latin typeface="Arial Nova" panose="020B0504020202020204" pitchFamily="34" charset="0"/>
          </a:endParaRPr>
        </a:p>
      </dgm:t>
    </dgm:pt>
    <dgm:pt modelId="{BE6FF4F4-0BD5-4AAB-B2F5-E839115D473E}" type="sibTrans" cxnId="{82E089FF-6D40-4F34-B467-74B6C437AB79}">
      <dgm:prSet/>
      <dgm:spPr/>
      <dgm:t>
        <a:bodyPr/>
        <a:lstStyle/>
        <a:p>
          <a:endParaRPr lang="en-GB" sz="1400">
            <a:latin typeface="Arial Nova" panose="020B0504020202020204" pitchFamily="34" charset="0"/>
          </a:endParaRPr>
        </a:p>
      </dgm:t>
    </dgm:pt>
    <dgm:pt modelId="{2E902A70-7A17-4081-BA48-3C3EC3F91BE1}">
      <dgm:prSet custT="1"/>
      <dgm:spPr/>
      <dgm:t>
        <a:bodyPr/>
        <a:lstStyle/>
        <a:p>
          <a:r>
            <a:rPr lang="en-GB" sz="1400">
              <a:solidFill>
                <a:schemeClr val="tx1"/>
              </a:solidFill>
              <a:latin typeface="Arial Nova" panose="020B0504020202020204" pitchFamily="34" charset="0"/>
            </a:rPr>
            <a:t>Maintaining the Union, and ensure that its strength and benefits are clear, visible and recognised by all citizens</a:t>
          </a:r>
        </a:p>
      </dgm:t>
    </dgm:pt>
    <dgm:pt modelId="{AD56BB30-7EAC-40C0-A339-9F7D8B506D46}" type="parTrans" cxnId="{2452BF22-C5FC-4DD0-9763-91A44107C582}">
      <dgm:prSet/>
      <dgm:spPr/>
      <dgm:t>
        <a:bodyPr/>
        <a:lstStyle/>
        <a:p>
          <a:endParaRPr lang="en-GB" sz="1400">
            <a:latin typeface="Arial Nova" panose="020B0504020202020204" pitchFamily="34" charset="0"/>
          </a:endParaRPr>
        </a:p>
      </dgm:t>
    </dgm:pt>
    <dgm:pt modelId="{743E2447-08BB-46E3-8245-93A18EFDBE35}" type="sibTrans" cxnId="{2452BF22-C5FC-4DD0-9763-91A44107C582}">
      <dgm:prSet/>
      <dgm:spPr/>
      <dgm:t>
        <a:bodyPr/>
        <a:lstStyle/>
        <a:p>
          <a:endParaRPr lang="en-GB" sz="1400">
            <a:latin typeface="Arial Nova" panose="020B0504020202020204" pitchFamily="34" charset="0"/>
          </a:endParaRPr>
        </a:p>
      </dgm:t>
    </dgm:pt>
    <dgm:pt modelId="{37BB9BE2-875A-4701-9745-59CBBE66E0A7}" type="pres">
      <dgm:prSet presAssocID="{5BD57266-7C7E-46D5-82F7-2B83440206AF}" presName="compositeShape" presStyleCnt="0">
        <dgm:presLayoutVars>
          <dgm:dir/>
          <dgm:resizeHandles/>
        </dgm:presLayoutVars>
      </dgm:prSet>
      <dgm:spPr/>
    </dgm:pt>
    <dgm:pt modelId="{6ECEA938-37C8-4070-B16D-8F99A5BCA592}" type="pres">
      <dgm:prSet presAssocID="{5BD57266-7C7E-46D5-82F7-2B83440206AF}" presName="pyramid" presStyleLbl="node1" presStyleIdx="0" presStyleCnt="1" custLinFactNeighborX="-2481" custLinFactNeighborY="-4290"/>
      <dgm:spPr>
        <a:solidFill>
          <a:srgbClr val="23305D"/>
        </a:solidFill>
      </dgm:spPr>
    </dgm:pt>
    <dgm:pt modelId="{EA73B945-F057-4138-A4C2-FB4C5E1B0FA5}" type="pres">
      <dgm:prSet presAssocID="{5BD57266-7C7E-46D5-82F7-2B83440206AF}" presName="theList" presStyleCnt="0"/>
      <dgm:spPr/>
    </dgm:pt>
    <dgm:pt modelId="{2D985C9C-45ED-438A-89DB-3E16F07FD8F3}" type="pres">
      <dgm:prSet presAssocID="{6F36A060-2F68-414F-A4D7-68FAF83AC896}" presName="aNode" presStyleLbl="fgAcc1" presStyleIdx="0" presStyleCnt="6" custLinFactNeighborX="0">
        <dgm:presLayoutVars>
          <dgm:bulletEnabled val="1"/>
        </dgm:presLayoutVars>
      </dgm:prSet>
      <dgm:spPr/>
    </dgm:pt>
    <dgm:pt modelId="{EA0DD37E-07E2-479E-9AA3-A7C3409B1088}" type="pres">
      <dgm:prSet presAssocID="{6F36A060-2F68-414F-A4D7-68FAF83AC896}" presName="aSpace" presStyleCnt="0"/>
      <dgm:spPr/>
    </dgm:pt>
    <dgm:pt modelId="{80A8C7B7-AA02-47CF-8340-F53E99F75C50}" type="pres">
      <dgm:prSet presAssocID="{AEBEFDAA-8E98-492C-8604-6C5F29685230}" presName="aNode" presStyleLbl="fgAcc1" presStyleIdx="1" presStyleCnt="6">
        <dgm:presLayoutVars>
          <dgm:bulletEnabled val="1"/>
        </dgm:presLayoutVars>
      </dgm:prSet>
      <dgm:spPr/>
    </dgm:pt>
    <dgm:pt modelId="{0F270758-E4A4-4FF6-9568-9FEFDC8B3C1C}" type="pres">
      <dgm:prSet presAssocID="{AEBEFDAA-8E98-492C-8604-6C5F29685230}" presName="aSpace" presStyleCnt="0"/>
      <dgm:spPr/>
    </dgm:pt>
    <dgm:pt modelId="{D20787CD-5E57-485C-9825-0203D84358DB}" type="pres">
      <dgm:prSet presAssocID="{6196558C-0C3F-48E3-BE28-03DBF0A15129}" presName="aNode" presStyleLbl="fgAcc1" presStyleIdx="2" presStyleCnt="6">
        <dgm:presLayoutVars>
          <dgm:bulletEnabled val="1"/>
        </dgm:presLayoutVars>
      </dgm:prSet>
      <dgm:spPr/>
    </dgm:pt>
    <dgm:pt modelId="{12ADEAB1-6C9C-42B7-97F1-9C346914E4E2}" type="pres">
      <dgm:prSet presAssocID="{6196558C-0C3F-48E3-BE28-03DBF0A15129}" presName="aSpace" presStyleCnt="0"/>
      <dgm:spPr/>
    </dgm:pt>
    <dgm:pt modelId="{56AA8B19-B793-4EB2-BC75-990A6313805E}" type="pres">
      <dgm:prSet presAssocID="{AC1C860D-BD56-4155-A20A-7E89DA98CB12}" presName="aNode" presStyleLbl="fgAcc1" presStyleIdx="3" presStyleCnt="6">
        <dgm:presLayoutVars>
          <dgm:bulletEnabled val="1"/>
        </dgm:presLayoutVars>
      </dgm:prSet>
      <dgm:spPr/>
    </dgm:pt>
    <dgm:pt modelId="{A959A79F-D21B-41C2-BBE2-4D63F573CC73}" type="pres">
      <dgm:prSet presAssocID="{AC1C860D-BD56-4155-A20A-7E89DA98CB12}" presName="aSpace" presStyleCnt="0"/>
      <dgm:spPr/>
    </dgm:pt>
    <dgm:pt modelId="{46AA54D5-2EC2-4E23-8FE4-571674D69A16}" type="pres">
      <dgm:prSet presAssocID="{FAC0F276-85AA-4746-AA71-032AF22EE0D5}" presName="aNode" presStyleLbl="fgAcc1" presStyleIdx="4" presStyleCnt="6" custLinFactNeighborX="-109" custLinFactNeighborY="-2205">
        <dgm:presLayoutVars>
          <dgm:bulletEnabled val="1"/>
        </dgm:presLayoutVars>
      </dgm:prSet>
      <dgm:spPr/>
    </dgm:pt>
    <dgm:pt modelId="{3D2EF4C7-BF89-4F3A-8485-DDB2DA6A92DE}" type="pres">
      <dgm:prSet presAssocID="{FAC0F276-85AA-4746-AA71-032AF22EE0D5}" presName="aSpace" presStyleCnt="0"/>
      <dgm:spPr/>
    </dgm:pt>
    <dgm:pt modelId="{E7E053DE-0202-4299-9379-EDBB9CAFA5DC}" type="pres">
      <dgm:prSet presAssocID="{2E902A70-7A17-4081-BA48-3C3EC3F91BE1}" presName="aNode" presStyleLbl="fgAcc1" presStyleIdx="5" presStyleCnt="6">
        <dgm:presLayoutVars>
          <dgm:bulletEnabled val="1"/>
        </dgm:presLayoutVars>
      </dgm:prSet>
      <dgm:spPr/>
    </dgm:pt>
    <dgm:pt modelId="{27019742-8BE9-4FFB-AC15-5F00A8D78A93}" type="pres">
      <dgm:prSet presAssocID="{2E902A70-7A17-4081-BA48-3C3EC3F91BE1}" presName="aSpace" presStyleCnt="0"/>
      <dgm:spPr/>
    </dgm:pt>
  </dgm:ptLst>
  <dgm:cxnLst>
    <dgm:cxn modelId="{2452BF22-C5FC-4DD0-9763-91A44107C582}" srcId="{5BD57266-7C7E-46D5-82F7-2B83440206AF}" destId="{2E902A70-7A17-4081-BA48-3C3EC3F91BE1}" srcOrd="5" destOrd="0" parTransId="{AD56BB30-7EAC-40C0-A339-9F7D8B506D46}" sibTransId="{743E2447-08BB-46E3-8245-93A18EFDBE35}"/>
    <dgm:cxn modelId="{89B2FE2C-610A-489C-A0AC-9CBE3659A6D5}" type="presOf" srcId="{6196558C-0C3F-48E3-BE28-03DBF0A15129}" destId="{D20787CD-5E57-485C-9825-0203D84358DB}" srcOrd="0" destOrd="0" presId="urn:microsoft.com/office/officeart/2005/8/layout/pyramid2"/>
    <dgm:cxn modelId="{82943D62-67F3-4072-AE10-BA53C53D6765}" type="presOf" srcId="{FAC0F276-85AA-4746-AA71-032AF22EE0D5}" destId="{46AA54D5-2EC2-4E23-8FE4-571674D69A16}" srcOrd="0" destOrd="0" presId="urn:microsoft.com/office/officeart/2005/8/layout/pyramid2"/>
    <dgm:cxn modelId="{5BA46667-2527-4CEC-AB27-2A2B2D1D6E9E}" srcId="{5BD57266-7C7E-46D5-82F7-2B83440206AF}" destId="{6F36A060-2F68-414F-A4D7-68FAF83AC896}" srcOrd="0" destOrd="0" parTransId="{5520B7C7-4060-4A12-8087-0BCAA629A811}" sibTransId="{5696E64F-3941-48C2-99C1-D68888D208CE}"/>
    <dgm:cxn modelId="{AC23DA47-D4D9-4F54-9C9A-25BA28903943}" srcId="{5BD57266-7C7E-46D5-82F7-2B83440206AF}" destId="{AEBEFDAA-8E98-492C-8604-6C5F29685230}" srcOrd="1" destOrd="0" parTransId="{E0F5BB86-57DE-43F8-A7B0-7EC3B7C3EF0D}" sibTransId="{2F99812D-3684-461F-924A-21102538EC35}"/>
    <dgm:cxn modelId="{CBA17548-90EE-4D05-A5F5-E3D33D27F058}" srcId="{5BD57266-7C7E-46D5-82F7-2B83440206AF}" destId="{AC1C860D-BD56-4155-A20A-7E89DA98CB12}" srcOrd="3" destOrd="0" parTransId="{BE0AB214-31DF-4A90-89B0-7E6C72218A94}" sibTransId="{468A84E7-4DFB-4EC4-B34B-CF9AB41EAE05}"/>
    <dgm:cxn modelId="{3E5D8D4D-5224-493B-B811-79288B64AF6E}" type="presOf" srcId="{6F36A060-2F68-414F-A4D7-68FAF83AC896}" destId="{2D985C9C-45ED-438A-89DB-3E16F07FD8F3}" srcOrd="0" destOrd="0" presId="urn:microsoft.com/office/officeart/2005/8/layout/pyramid2"/>
    <dgm:cxn modelId="{89971959-2B44-4DF8-BC24-5594EC0EB104}" type="presOf" srcId="{5BD57266-7C7E-46D5-82F7-2B83440206AF}" destId="{37BB9BE2-875A-4701-9745-59CBBE66E0A7}" srcOrd="0" destOrd="0" presId="urn:microsoft.com/office/officeart/2005/8/layout/pyramid2"/>
    <dgm:cxn modelId="{CC74B98F-8C6D-44A8-8DEF-F0588B5B2D54}" srcId="{5BD57266-7C7E-46D5-82F7-2B83440206AF}" destId="{6196558C-0C3F-48E3-BE28-03DBF0A15129}" srcOrd="2" destOrd="0" parTransId="{F741515B-BBA4-4417-B6C8-1243D88A2BF1}" sibTransId="{A8D48317-95DF-4AEC-A7D0-D997FA756551}"/>
    <dgm:cxn modelId="{BD9BC68F-4C9F-47E0-B582-6A57143447D6}" type="presOf" srcId="{AEBEFDAA-8E98-492C-8604-6C5F29685230}" destId="{80A8C7B7-AA02-47CF-8340-F53E99F75C50}" srcOrd="0" destOrd="0" presId="urn:microsoft.com/office/officeart/2005/8/layout/pyramid2"/>
    <dgm:cxn modelId="{32FA7393-4424-43FE-8BD2-C7FF0C6C9401}" type="presOf" srcId="{2E902A70-7A17-4081-BA48-3C3EC3F91BE1}" destId="{E7E053DE-0202-4299-9379-EDBB9CAFA5DC}" srcOrd="0" destOrd="0" presId="urn:microsoft.com/office/officeart/2005/8/layout/pyramid2"/>
    <dgm:cxn modelId="{1EFF52BF-AB4E-4477-AE56-21590AB82AF3}" type="presOf" srcId="{AC1C860D-BD56-4155-A20A-7E89DA98CB12}" destId="{56AA8B19-B793-4EB2-BC75-990A6313805E}" srcOrd="0" destOrd="0" presId="urn:microsoft.com/office/officeart/2005/8/layout/pyramid2"/>
    <dgm:cxn modelId="{82E089FF-6D40-4F34-B467-74B6C437AB79}" srcId="{5BD57266-7C7E-46D5-82F7-2B83440206AF}" destId="{FAC0F276-85AA-4746-AA71-032AF22EE0D5}" srcOrd="4" destOrd="0" parTransId="{CB996971-E14E-4EF4-9322-DBC8F7DDBE0C}" sibTransId="{BE6FF4F4-0BD5-4AAB-B2F5-E839115D473E}"/>
    <dgm:cxn modelId="{F303F6EC-AC41-4988-9F2A-509B9B5FD901}" type="presParOf" srcId="{37BB9BE2-875A-4701-9745-59CBBE66E0A7}" destId="{6ECEA938-37C8-4070-B16D-8F99A5BCA592}" srcOrd="0" destOrd="0" presId="urn:microsoft.com/office/officeart/2005/8/layout/pyramid2"/>
    <dgm:cxn modelId="{86C4DCA8-067A-485C-877F-037A99B8E441}" type="presParOf" srcId="{37BB9BE2-875A-4701-9745-59CBBE66E0A7}" destId="{EA73B945-F057-4138-A4C2-FB4C5E1B0FA5}" srcOrd="1" destOrd="0" presId="urn:microsoft.com/office/officeart/2005/8/layout/pyramid2"/>
    <dgm:cxn modelId="{0CCD085E-A6FA-45E5-BF2E-ACCDEF30E247}" type="presParOf" srcId="{EA73B945-F057-4138-A4C2-FB4C5E1B0FA5}" destId="{2D985C9C-45ED-438A-89DB-3E16F07FD8F3}" srcOrd="0" destOrd="0" presId="urn:microsoft.com/office/officeart/2005/8/layout/pyramid2"/>
    <dgm:cxn modelId="{3E0FAB3D-ED81-44D1-9B38-94653A1BF6B5}" type="presParOf" srcId="{EA73B945-F057-4138-A4C2-FB4C5E1B0FA5}" destId="{EA0DD37E-07E2-479E-9AA3-A7C3409B1088}" srcOrd="1" destOrd="0" presId="urn:microsoft.com/office/officeart/2005/8/layout/pyramid2"/>
    <dgm:cxn modelId="{0CFBAC9E-8252-4D24-B9CB-BD8D3EE66AAA}" type="presParOf" srcId="{EA73B945-F057-4138-A4C2-FB4C5E1B0FA5}" destId="{80A8C7B7-AA02-47CF-8340-F53E99F75C50}" srcOrd="2" destOrd="0" presId="urn:microsoft.com/office/officeart/2005/8/layout/pyramid2"/>
    <dgm:cxn modelId="{3F7407F3-A296-41D0-8BFC-3749CDBB34BD}" type="presParOf" srcId="{EA73B945-F057-4138-A4C2-FB4C5E1B0FA5}" destId="{0F270758-E4A4-4FF6-9568-9FEFDC8B3C1C}" srcOrd="3" destOrd="0" presId="urn:microsoft.com/office/officeart/2005/8/layout/pyramid2"/>
    <dgm:cxn modelId="{0A7FC085-4AC1-42EF-AFBA-771A942A3119}" type="presParOf" srcId="{EA73B945-F057-4138-A4C2-FB4C5E1B0FA5}" destId="{D20787CD-5E57-485C-9825-0203D84358DB}" srcOrd="4" destOrd="0" presId="urn:microsoft.com/office/officeart/2005/8/layout/pyramid2"/>
    <dgm:cxn modelId="{9EA2CF7D-C6C8-4BA1-B88F-2A1B523718A4}" type="presParOf" srcId="{EA73B945-F057-4138-A4C2-FB4C5E1B0FA5}" destId="{12ADEAB1-6C9C-42B7-97F1-9C346914E4E2}" srcOrd="5" destOrd="0" presId="urn:microsoft.com/office/officeart/2005/8/layout/pyramid2"/>
    <dgm:cxn modelId="{B9BA9B26-1002-4181-B156-4AD3E8822807}" type="presParOf" srcId="{EA73B945-F057-4138-A4C2-FB4C5E1B0FA5}" destId="{56AA8B19-B793-4EB2-BC75-990A6313805E}" srcOrd="6" destOrd="0" presId="urn:microsoft.com/office/officeart/2005/8/layout/pyramid2"/>
    <dgm:cxn modelId="{8D5A6687-EF9C-421B-9F16-989ABC355448}" type="presParOf" srcId="{EA73B945-F057-4138-A4C2-FB4C5E1B0FA5}" destId="{A959A79F-D21B-41C2-BBE2-4D63F573CC73}" srcOrd="7" destOrd="0" presId="urn:microsoft.com/office/officeart/2005/8/layout/pyramid2"/>
    <dgm:cxn modelId="{66F29ABF-443D-4E12-9D94-D351E1BCC281}" type="presParOf" srcId="{EA73B945-F057-4138-A4C2-FB4C5E1B0FA5}" destId="{46AA54D5-2EC2-4E23-8FE4-571674D69A16}" srcOrd="8" destOrd="0" presId="urn:microsoft.com/office/officeart/2005/8/layout/pyramid2"/>
    <dgm:cxn modelId="{1065402C-2582-4AE3-AF88-FC85B6FDD419}" type="presParOf" srcId="{EA73B945-F057-4138-A4C2-FB4C5E1B0FA5}" destId="{3D2EF4C7-BF89-4F3A-8485-DDB2DA6A92DE}" srcOrd="9" destOrd="0" presId="urn:microsoft.com/office/officeart/2005/8/layout/pyramid2"/>
    <dgm:cxn modelId="{1E3F731A-A50F-4128-BB7C-DC3126081F45}" type="presParOf" srcId="{EA73B945-F057-4138-A4C2-FB4C5E1B0FA5}" destId="{E7E053DE-0202-4299-9379-EDBB9CAFA5DC}" srcOrd="10" destOrd="0" presId="urn:microsoft.com/office/officeart/2005/8/layout/pyramid2"/>
    <dgm:cxn modelId="{FA87BD41-830E-4071-AA6B-5C4D245F56FE}" type="presParOf" srcId="{EA73B945-F057-4138-A4C2-FB4C5E1B0FA5}" destId="{27019742-8BE9-4FFB-AC15-5F00A8D78A9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F347AF-D827-4FA3-8010-56086782B1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444131B7-DE20-4D61-8904-F9751D987417}">
      <dgm:prSet phldrT="[Text]" custT="1"/>
      <dgm:spPr>
        <a:solidFill>
          <a:srgbClr val="23305D"/>
        </a:solidFill>
      </dgm:spPr>
      <dgm:t>
        <a:bodyPr/>
        <a:lstStyle/>
        <a:p>
          <a:r>
            <a:rPr lang="en-GB" sz="2400">
              <a:latin typeface="Arial Nova" panose="020B0504020202020204" pitchFamily="34" charset="0"/>
            </a:rPr>
            <a:t>Reflecting the communities that we serve </a:t>
          </a:r>
        </a:p>
      </dgm:t>
    </dgm:pt>
    <dgm:pt modelId="{4F234D18-852D-4EC1-8BFB-07441DA5F1C7}" type="parTrans" cxnId="{7F4CCC7D-07FA-4691-B273-9EFEED630402}">
      <dgm:prSet/>
      <dgm:spPr/>
      <dgm:t>
        <a:bodyPr/>
        <a:lstStyle/>
        <a:p>
          <a:endParaRPr lang="en-GB"/>
        </a:p>
      </dgm:t>
    </dgm:pt>
    <dgm:pt modelId="{553D6C82-8164-49C0-8A0E-300AC5ADAF1C}" type="sibTrans" cxnId="{7F4CCC7D-07FA-4691-B273-9EFEED630402}">
      <dgm:prSet/>
      <dgm:spPr/>
      <dgm:t>
        <a:bodyPr/>
        <a:lstStyle/>
        <a:p>
          <a:endParaRPr lang="en-GB"/>
        </a:p>
      </dgm:t>
    </dgm:pt>
    <dgm:pt modelId="{7E709B6B-A561-4A3B-80DA-76C9344DFDDD}">
      <dgm:prSet phldrT="[Text]" custT="1"/>
      <dgm:spPr/>
      <dgm:t>
        <a:bodyPr/>
        <a:lstStyle/>
        <a:p>
          <a:pPr marL="72000">
            <a:spcBef>
              <a:spcPts val="300"/>
            </a:spcBef>
            <a:spcAft>
              <a:spcPts val="0"/>
            </a:spcAft>
          </a:pPr>
          <a:r>
            <a:rPr lang="en-GB" sz="1200">
              <a:latin typeface="Arial Nova" panose="020B0504020202020204" pitchFamily="34" charset="0"/>
            </a:rPr>
            <a:t>At DLUHC, we are committed to become an even more outward facing department that reflects the diverse communities that we serve. Beyond Whitehall is a Civil Service wide reform programme, which works to break down London centricity in how we develop and implement policy, and we are a leading department in its progress. </a:t>
          </a:r>
        </a:p>
      </dgm:t>
    </dgm:pt>
    <dgm:pt modelId="{29D9A1D9-AA3F-4C30-A505-B39FC5C69508}" type="parTrans" cxnId="{CE6BF974-A635-4088-9943-6D0C12C336A8}">
      <dgm:prSet/>
      <dgm:spPr/>
      <dgm:t>
        <a:bodyPr/>
        <a:lstStyle/>
        <a:p>
          <a:endParaRPr lang="en-GB"/>
        </a:p>
      </dgm:t>
    </dgm:pt>
    <dgm:pt modelId="{53B91E56-5D89-4808-BB75-A0DC0B7C9DE9}" type="sibTrans" cxnId="{CE6BF974-A635-4088-9943-6D0C12C336A8}">
      <dgm:prSet/>
      <dgm:spPr/>
      <dgm:t>
        <a:bodyPr/>
        <a:lstStyle/>
        <a:p>
          <a:endParaRPr lang="en-GB"/>
        </a:p>
      </dgm:t>
    </dgm:pt>
    <dgm:pt modelId="{F5265B02-6F30-469C-BDBE-F4F03CBD5F9E}">
      <dgm:prSet phldrT="[Text]" custT="1"/>
      <dgm:spPr>
        <a:solidFill>
          <a:srgbClr val="23305D"/>
        </a:solidFill>
      </dgm:spPr>
      <dgm:t>
        <a:bodyPr/>
        <a:lstStyle/>
        <a:p>
          <a:r>
            <a:rPr lang="en-GB" sz="2400">
              <a:latin typeface="Arial Nova" panose="020B0504020202020204" pitchFamily="34" charset="0"/>
            </a:rPr>
            <a:t>Leading the way</a:t>
          </a:r>
        </a:p>
      </dgm:t>
    </dgm:pt>
    <dgm:pt modelId="{3C8265B0-41B0-4F8F-A2A7-A4736F491A36}" type="parTrans" cxnId="{2FD8BBBB-C316-45C0-B3B7-215B0F5A251D}">
      <dgm:prSet/>
      <dgm:spPr/>
      <dgm:t>
        <a:bodyPr/>
        <a:lstStyle/>
        <a:p>
          <a:endParaRPr lang="en-GB"/>
        </a:p>
      </dgm:t>
    </dgm:pt>
    <dgm:pt modelId="{186CE626-3E5F-46A2-ABA2-7B3F0DA5C523}" type="sibTrans" cxnId="{2FD8BBBB-C316-45C0-B3B7-215B0F5A251D}">
      <dgm:prSet/>
      <dgm:spPr/>
      <dgm:t>
        <a:bodyPr/>
        <a:lstStyle/>
        <a:p>
          <a:endParaRPr lang="en-GB"/>
        </a:p>
      </dgm:t>
    </dgm:pt>
    <dgm:pt modelId="{679099D9-45C8-468B-A3CB-85A9E55F1A0F}">
      <dgm:prSet phldrT="[Text]" custT="1"/>
      <dgm:spPr/>
      <dgm:t>
        <a:bodyPr/>
        <a:lstStyle/>
        <a:p>
          <a:pPr marL="0" lvl="1" indent="-114300" algn="l" defTabSz="666750">
            <a:lnSpc>
              <a:spcPct val="90000"/>
            </a:lnSpc>
            <a:spcBef>
              <a:spcPct val="0"/>
            </a:spcBef>
            <a:spcAft>
              <a:spcPts val="0"/>
            </a:spcAft>
            <a:buChar char="•"/>
          </a:pPr>
          <a:r>
            <a:rPr lang="en-GB" sz="1200" kern="1200">
              <a:solidFill>
                <a:prstClr val="black">
                  <a:hueOff val="0"/>
                  <a:satOff val="0"/>
                  <a:lumOff val="0"/>
                  <a:alphaOff val="0"/>
                </a:prstClr>
              </a:solidFill>
              <a:latin typeface="Arial Nova" panose="020B0504020202020204" pitchFamily="34" charset="0"/>
              <a:ea typeface="+mn-ea"/>
              <a:cs typeface="+mn-cs"/>
            </a:rPr>
            <a:t>We are delighted that we have opened our second headquarters in Wolverhampton, where we are based</a:t>
          </a:r>
        </a:p>
      </dgm:t>
    </dgm:pt>
    <dgm:pt modelId="{A3A180C3-EC89-44D3-82AE-F38143C1CF6C}" type="parTrans" cxnId="{44074238-FA10-4674-8DB8-5E0337A9B1E1}">
      <dgm:prSet/>
      <dgm:spPr/>
      <dgm:t>
        <a:bodyPr/>
        <a:lstStyle/>
        <a:p>
          <a:endParaRPr lang="en-GB"/>
        </a:p>
      </dgm:t>
    </dgm:pt>
    <dgm:pt modelId="{6BCB6289-22BE-42E7-B25D-EA470306410B}" type="sibTrans" cxnId="{44074238-FA10-4674-8DB8-5E0337A9B1E1}">
      <dgm:prSet/>
      <dgm:spPr/>
      <dgm:t>
        <a:bodyPr/>
        <a:lstStyle/>
        <a:p>
          <a:endParaRPr lang="en-GB"/>
        </a:p>
      </dgm:t>
    </dgm:pt>
    <dgm:pt modelId="{8F7B639A-B410-4D94-852B-D49552AC2AB9}">
      <dgm:prSet phldrT="[Text]" custT="1"/>
      <dgm:spPr/>
      <dgm:t>
        <a:bodyPr/>
        <a:lstStyle/>
        <a:p>
          <a:pPr marL="0">
            <a:spcBef>
              <a:spcPct val="0"/>
            </a:spcBef>
            <a:spcAft>
              <a:spcPts val="0"/>
            </a:spcAft>
          </a:pPr>
          <a:r>
            <a:rPr lang="en-GB" sz="1200">
              <a:solidFill>
                <a:schemeClr val="tx1"/>
              </a:solidFill>
              <a:latin typeface="Arial Nova" panose="020B0504020202020204" pitchFamily="34" charset="0"/>
            </a:rPr>
            <a:t>As the department for place, DLUHC is leading the way on this programme of work with a strong focus on building our presence in places for growth like our new offices in Wolverhampton, Darlington, Cardiff, Edinburgh and Belfast. </a:t>
          </a:r>
          <a:endParaRPr lang="en-GB" sz="1200">
            <a:latin typeface="Arial Nova" panose="020B0504020202020204" pitchFamily="34" charset="0"/>
          </a:endParaRPr>
        </a:p>
      </dgm:t>
    </dgm:pt>
    <dgm:pt modelId="{63A53F0E-8BE1-4383-85F7-80A51653752A}" type="parTrans" cxnId="{7E642E61-ECFB-4783-B2A0-4179BE84BE5A}">
      <dgm:prSet/>
      <dgm:spPr/>
      <dgm:t>
        <a:bodyPr/>
        <a:lstStyle/>
        <a:p>
          <a:endParaRPr lang="en-GB"/>
        </a:p>
      </dgm:t>
    </dgm:pt>
    <dgm:pt modelId="{54CB264F-02C0-4C83-A8DF-C21D4BE119F6}" type="sibTrans" cxnId="{7E642E61-ECFB-4783-B2A0-4179BE84BE5A}">
      <dgm:prSet/>
      <dgm:spPr/>
      <dgm:t>
        <a:bodyPr/>
        <a:lstStyle/>
        <a:p>
          <a:endParaRPr lang="en-GB"/>
        </a:p>
      </dgm:t>
    </dgm:pt>
    <dgm:pt modelId="{E7FCD34B-19F2-4794-B4B7-71FFE8CAB034}">
      <dgm:prSet custT="1"/>
      <dgm:spPr/>
      <dgm:t>
        <a:bodyPr/>
        <a:lstStyle/>
        <a:p>
          <a:pPr marL="0">
            <a:spcBef>
              <a:spcPct val="0"/>
            </a:spcBef>
            <a:spcAft>
              <a:spcPts val="0"/>
            </a:spcAft>
          </a:pPr>
          <a:r>
            <a:rPr lang="en-GB" sz="1200">
              <a:solidFill>
                <a:schemeClr val="tx1"/>
              </a:solidFill>
              <a:latin typeface="Arial Nova" panose="020B0504020202020204" pitchFamily="34" charset="0"/>
              <a:cs typeface="Arial"/>
            </a:rPr>
            <a:t>We have increased the number of people outside of London by almost 400 roles in the last year and a half, with over 30% of our staff now based outside London up from just over 20% in March 2020. </a:t>
          </a:r>
        </a:p>
      </dgm:t>
    </dgm:pt>
    <dgm:pt modelId="{118391EE-16F1-4F3E-AE54-24C8A9984CBD}" type="parTrans" cxnId="{A31D1BA2-2A2A-45C4-A4F1-11278A38E407}">
      <dgm:prSet/>
      <dgm:spPr/>
      <dgm:t>
        <a:bodyPr/>
        <a:lstStyle/>
        <a:p>
          <a:endParaRPr lang="en-GB"/>
        </a:p>
      </dgm:t>
    </dgm:pt>
    <dgm:pt modelId="{26627FE8-39E0-41E6-AA45-4D65683F501B}" type="sibTrans" cxnId="{A31D1BA2-2A2A-45C4-A4F1-11278A38E407}">
      <dgm:prSet/>
      <dgm:spPr/>
      <dgm:t>
        <a:bodyPr/>
        <a:lstStyle/>
        <a:p>
          <a:endParaRPr lang="en-GB"/>
        </a:p>
      </dgm:t>
    </dgm:pt>
    <dgm:pt modelId="{0EF741F1-2A2F-4131-93A0-9AF3E9288BB6}">
      <dgm:prSet phldrT="[Text]" custT="1"/>
      <dgm:spPr/>
      <dgm:t>
        <a:bodyPr/>
        <a:lstStyle/>
        <a:p>
          <a:pPr marL="0" lvl="1" indent="-114300" algn="l" defTabSz="666750">
            <a:lnSpc>
              <a:spcPct val="90000"/>
            </a:lnSpc>
            <a:spcBef>
              <a:spcPct val="0"/>
            </a:spcBef>
            <a:spcAft>
              <a:spcPts val="0"/>
            </a:spcAft>
            <a:buChar char="•"/>
          </a:pPr>
          <a:r>
            <a:rPr lang="en-GB" sz="1200" kern="1200">
              <a:solidFill>
                <a:prstClr val="black">
                  <a:hueOff val="0"/>
                  <a:satOff val="0"/>
                  <a:lumOff val="0"/>
                  <a:alphaOff val="0"/>
                </a:prstClr>
              </a:solidFill>
              <a:latin typeface="Arial Nova" panose="020B0504020202020204" pitchFamily="34" charset="0"/>
              <a:ea typeface="+mn-ea"/>
              <a:cs typeface="+mn-cs"/>
            </a:rPr>
            <a:t>Alongside Wolverhampton, we have a new hub in the Northern Economic Campus in Darlington</a:t>
          </a:r>
        </a:p>
      </dgm:t>
    </dgm:pt>
    <dgm:pt modelId="{67086237-D6B8-4246-9C86-80FF7DDA3C1E}" type="parTrans" cxnId="{D6F11180-6E0E-4AE9-AD64-BE1A7CB7BDFE}">
      <dgm:prSet/>
      <dgm:spPr/>
      <dgm:t>
        <a:bodyPr/>
        <a:lstStyle/>
        <a:p>
          <a:endParaRPr lang="en-GB"/>
        </a:p>
      </dgm:t>
    </dgm:pt>
    <dgm:pt modelId="{41547CC4-4D50-4CD9-ACBC-9C81103D1744}" type="sibTrans" cxnId="{D6F11180-6E0E-4AE9-AD64-BE1A7CB7BDFE}">
      <dgm:prSet/>
      <dgm:spPr/>
      <dgm:t>
        <a:bodyPr/>
        <a:lstStyle/>
        <a:p>
          <a:endParaRPr lang="en-GB"/>
        </a:p>
      </dgm:t>
    </dgm:pt>
    <dgm:pt modelId="{3C0C7002-2060-4BF7-A9E1-9FFD52291DBB}">
      <dgm:prSet phldrT="[Text]" custT="1"/>
      <dgm:spPr/>
      <dgm:t>
        <a:bodyPr/>
        <a:lstStyle/>
        <a:p>
          <a:pPr marL="0" lvl="1" indent="-114300" algn="l" defTabSz="666750">
            <a:lnSpc>
              <a:spcPct val="90000"/>
            </a:lnSpc>
            <a:spcBef>
              <a:spcPct val="0"/>
            </a:spcBef>
            <a:spcAft>
              <a:spcPts val="0"/>
            </a:spcAft>
            <a:buFont typeface="Arial" panose="020B0604020202020204" pitchFamily="34" charset="0"/>
            <a:buChar char="•"/>
          </a:pPr>
          <a:r>
            <a:rPr lang="en-GB" sz="1200" kern="1200">
              <a:solidFill>
                <a:prstClr val="black">
                  <a:hueOff val="0"/>
                  <a:satOff val="0"/>
                  <a:lumOff val="0"/>
                  <a:alphaOff val="0"/>
                </a:prstClr>
              </a:solidFill>
              <a:latin typeface="Arial Nova" panose="020B0504020202020204" pitchFamily="34" charset="0"/>
              <a:ea typeface="+mn-ea"/>
              <a:cs typeface="+mn-cs"/>
            </a:rPr>
            <a:t>As we continue to build on our Beyond Whitehall commitments, we will ensure a greater</a:t>
          </a:r>
        </a:p>
      </dgm:t>
    </dgm:pt>
    <dgm:pt modelId="{D7110FC5-E584-4502-98FA-CB2241F795D3}" type="parTrans" cxnId="{5A8FA464-08A9-4CB4-8350-61E76AE8A14E}">
      <dgm:prSet/>
      <dgm:spPr/>
      <dgm:t>
        <a:bodyPr/>
        <a:lstStyle/>
        <a:p>
          <a:endParaRPr lang="en-GB"/>
        </a:p>
      </dgm:t>
    </dgm:pt>
    <dgm:pt modelId="{876406DD-DE53-4DD6-893D-25D649105297}" type="sibTrans" cxnId="{5A8FA464-08A9-4CB4-8350-61E76AE8A14E}">
      <dgm:prSet/>
      <dgm:spPr/>
      <dgm:t>
        <a:bodyPr/>
        <a:lstStyle/>
        <a:p>
          <a:endParaRPr lang="en-GB"/>
        </a:p>
      </dgm:t>
    </dgm:pt>
    <dgm:pt modelId="{9075ACCE-91B1-4904-93B1-22187D1ED621}">
      <dgm:prSet phldrT="[Text]" custT="1"/>
      <dgm:spPr/>
      <dgm:t>
        <a:bodyPr/>
        <a:lstStyle/>
        <a:p>
          <a:pPr marL="0" lvl="1" indent="-114300" algn="l" defTabSz="666750">
            <a:lnSpc>
              <a:spcPct val="90000"/>
            </a:lnSpc>
            <a:spcBef>
              <a:spcPct val="0"/>
            </a:spcBef>
            <a:spcAft>
              <a:spcPts val="0"/>
            </a:spcAft>
            <a:buChar char="•"/>
          </a:pPr>
          <a:endParaRPr lang="en-GB" sz="1200" kern="1200">
            <a:solidFill>
              <a:prstClr val="black">
                <a:hueOff val="0"/>
                <a:satOff val="0"/>
                <a:lumOff val="0"/>
                <a:alphaOff val="0"/>
              </a:prstClr>
            </a:solidFill>
            <a:latin typeface="Arial Nova" panose="020B0504020202020204" pitchFamily="34" charset="0"/>
            <a:ea typeface="+mn-ea"/>
            <a:cs typeface="+mn-cs"/>
          </a:endParaRPr>
        </a:p>
      </dgm:t>
    </dgm:pt>
    <dgm:pt modelId="{F5AF3D2C-FEC8-444A-A3B8-18C0731D3D22}" type="parTrans" cxnId="{15DCE32C-7F6B-46DB-B612-DD967EE2A7FC}">
      <dgm:prSet/>
      <dgm:spPr/>
      <dgm:t>
        <a:bodyPr/>
        <a:lstStyle/>
        <a:p>
          <a:endParaRPr lang="en-GB"/>
        </a:p>
      </dgm:t>
    </dgm:pt>
    <dgm:pt modelId="{6BCB06E9-68F2-4399-8449-453B5FD71F4A}" type="sibTrans" cxnId="{15DCE32C-7F6B-46DB-B612-DD967EE2A7FC}">
      <dgm:prSet/>
      <dgm:spPr/>
      <dgm:t>
        <a:bodyPr/>
        <a:lstStyle/>
        <a:p>
          <a:endParaRPr lang="en-GB"/>
        </a:p>
      </dgm:t>
    </dgm:pt>
    <dgm:pt modelId="{799D6F0B-76D4-46A1-8868-CE1AB47EC1B0}">
      <dgm:prSet phldrT="[Text]" custT="1"/>
      <dgm:spPr/>
      <dgm:t>
        <a:bodyPr/>
        <a:lstStyle/>
        <a:p>
          <a:pPr marL="72000">
            <a:spcBef>
              <a:spcPct val="0"/>
            </a:spcBef>
            <a:spcAft>
              <a:spcPct val="20000"/>
            </a:spcAft>
          </a:pPr>
          <a:endParaRPr lang="en-GB" sz="1200">
            <a:latin typeface="Arial Nova" panose="020B0504020202020204" pitchFamily="34" charset="0"/>
          </a:endParaRPr>
        </a:p>
      </dgm:t>
    </dgm:pt>
    <dgm:pt modelId="{F75C66D9-3E9D-4D42-8B1D-6221E54DE12D}" type="parTrans" cxnId="{41D86A20-C66E-4E81-8567-144C8CE04D7F}">
      <dgm:prSet/>
      <dgm:spPr/>
      <dgm:t>
        <a:bodyPr/>
        <a:lstStyle/>
        <a:p>
          <a:endParaRPr lang="en-GB"/>
        </a:p>
      </dgm:t>
    </dgm:pt>
    <dgm:pt modelId="{A753BF3A-6D7D-4761-AF31-C52FD90B29D0}" type="sibTrans" cxnId="{41D86A20-C66E-4E81-8567-144C8CE04D7F}">
      <dgm:prSet/>
      <dgm:spPr/>
      <dgm:t>
        <a:bodyPr/>
        <a:lstStyle/>
        <a:p>
          <a:endParaRPr lang="en-GB"/>
        </a:p>
      </dgm:t>
    </dgm:pt>
    <dgm:pt modelId="{D7F41F54-BA7F-46BC-81BF-517487807876}">
      <dgm:prSet phldrT="[Text]" custT="1"/>
      <dgm:spPr/>
      <dgm:t>
        <a:bodyPr/>
        <a:lstStyle/>
        <a:p>
          <a:pPr marL="72000">
            <a:spcBef>
              <a:spcPts val="300"/>
            </a:spcBef>
            <a:spcAft>
              <a:spcPts val="0"/>
            </a:spcAft>
          </a:pPr>
          <a:endParaRPr lang="en-GB" sz="1200">
            <a:latin typeface="Arial Nova" panose="020B0504020202020204" pitchFamily="34" charset="0"/>
          </a:endParaRPr>
        </a:p>
      </dgm:t>
    </dgm:pt>
    <dgm:pt modelId="{7D5AC4F1-9DC6-4B79-B806-3F1AE409542D}" type="parTrans" cxnId="{5640CABA-A60F-473A-A754-19667A4574B8}">
      <dgm:prSet/>
      <dgm:spPr/>
      <dgm:t>
        <a:bodyPr/>
        <a:lstStyle/>
        <a:p>
          <a:endParaRPr lang="en-GB"/>
        </a:p>
      </dgm:t>
    </dgm:pt>
    <dgm:pt modelId="{DAC2DF23-1B5F-41F8-81C7-3CDBA47BEE46}" type="sibTrans" cxnId="{5640CABA-A60F-473A-A754-19667A4574B8}">
      <dgm:prSet/>
      <dgm:spPr/>
      <dgm:t>
        <a:bodyPr/>
        <a:lstStyle/>
        <a:p>
          <a:endParaRPr lang="en-GB"/>
        </a:p>
      </dgm:t>
    </dgm:pt>
    <dgm:pt modelId="{81EDDFC3-56AB-4CD0-A04C-ACAB78549605}">
      <dgm:prSet phldrT="[Text]" custT="1"/>
      <dgm:spPr/>
      <dgm:t>
        <a:bodyPr/>
        <a:lstStyle/>
        <a:p>
          <a:pPr marL="0">
            <a:spcBef>
              <a:spcPct val="0"/>
            </a:spcBef>
            <a:spcAft>
              <a:spcPts val="0"/>
            </a:spcAft>
          </a:pPr>
          <a:endParaRPr lang="en-GB" sz="1200">
            <a:latin typeface="Arial Nova" panose="020B0504020202020204" pitchFamily="34" charset="0"/>
          </a:endParaRPr>
        </a:p>
      </dgm:t>
    </dgm:pt>
    <dgm:pt modelId="{5010AD3E-AC9D-43ED-86FF-A5DCBCF0FF41}" type="parTrans" cxnId="{361F97F0-FD58-4BA3-A31A-8DC941094FE5}">
      <dgm:prSet/>
      <dgm:spPr/>
      <dgm:t>
        <a:bodyPr/>
        <a:lstStyle/>
        <a:p>
          <a:endParaRPr lang="en-GB"/>
        </a:p>
      </dgm:t>
    </dgm:pt>
    <dgm:pt modelId="{59F18CEE-45CD-4743-AF10-872CCCCA1618}" type="sibTrans" cxnId="{361F97F0-FD58-4BA3-A31A-8DC941094FE5}">
      <dgm:prSet/>
      <dgm:spPr/>
      <dgm:t>
        <a:bodyPr/>
        <a:lstStyle/>
        <a:p>
          <a:endParaRPr lang="en-GB"/>
        </a:p>
      </dgm:t>
    </dgm:pt>
    <dgm:pt modelId="{517017B6-CA49-498E-ABB1-0E6DEDD0F569}">
      <dgm:prSet phldrT="[Text]" custT="1"/>
      <dgm:spPr/>
      <dgm:t>
        <a:bodyPr/>
        <a:lstStyle/>
        <a:p>
          <a:pPr marL="0" lvl="1" indent="-114300" algn="l" defTabSz="666750">
            <a:lnSpc>
              <a:spcPct val="90000"/>
            </a:lnSpc>
            <a:spcBef>
              <a:spcPct val="0"/>
            </a:spcBef>
            <a:spcAft>
              <a:spcPts val="0"/>
            </a:spcAft>
            <a:buNone/>
          </a:pPr>
          <a:endParaRPr lang="en-GB" sz="1200" kern="1200">
            <a:solidFill>
              <a:prstClr val="black">
                <a:hueOff val="0"/>
                <a:satOff val="0"/>
                <a:lumOff val="0"/>
                <a:alphaOff val="0"/>
              </a:prstClr>
            </a:solidFill>
            <a:latin typeface="Arial Nova" panose="020B0504020202020204" pitchFamily="34" charset="0"/>
            <a:ea typeface="+mn-ea"/>
            <a:cs typeface="+mn-cs"/>
          </a:endParaRPr>
        </a:p>
      </dgm:t>
    </dgm:pt>
    <dgm:pt modelId="{BEE72975-4FD3-4BDF-BC24-22B1EF99C590}" type="parTrans" cxnId="{5412D99D-3499-4714-A38A-798130EE2040}">
      <dgm:prSet/>
      <dgm:spPr/>
      <dgm:t>
        <a:bodyPr/>
        <a:lstStyle/>
        <a:p>
          <a:endParaRPr lang="en-GB"/>
        </a:p>
      </dgm:t>
    </dgm:pt>
    <dgm:pt modelId="{DEF08197-8457-4A75-9402-0A44EDA3B7C8}" type="sibTrans" cxnId="{5412D99D-3499-4714-A38A-798130EE2040}">
      <dgm:prSet/>
      <dgm:spPr/>
      <dgm:t>
        <a:bodyPr/>
        <a:lstStyle/>
        <a:p>
          <a:endParaRPr lang="en-GB"/>
        </a:p>
      </dgm:t>
    </dgm:pt>
    <dgm:pt modelId="{A4303CEA-BD1D-4EB8-A65E-FE0783E233A0}">
      <dgm:prSet phldrT="[Text]" custT="1"/>
      <dgm:spPr/>
      <dgm:t>
        <a:bodyPr/>
        <a:lstStyle/>
        <a:p>
          <a:pPr marL="0" lvl="1" indent="-114300" algn="l" defTabSz="666750">
            <a:lnSpc>
              <a:spcPct val="90000"/>
            </a:lnSpc>
            <a:spcBef>
              <a:spcPct val="0"/>
            </a:spcBef>
            <a:spcAft>
              <a:spcPts val="0"/>
            </a:spcAft>
            <a:buNone/>
          </a:pPr>
          <a:endParaRPr lang="en-GB" sz="1200" kern="1200">
            <a:solidFill>
              <a:prstClr val="black">
                <a:hueOff val="0"/>
                <a:satOff val="0"/>
                <a:lumOff val="0"/>
                <a:alphaOff val="0"/>
              </a:prstClr>
            </a:solidFill>
            <a:latin typeface="Arial Nova" panose="020B0504020202020204" pitchFamily="34" charset="0"/>
            <a:ea typeface="+mn-ea"/>
            <a:cs typeface="+mn-cs"/>
          </a:endParaRPr>
        </a:p>
      </dgm:t>
    </dgm:pt>
    <dgm:pt modelId="{8C268E07-ECF9-4B9F-961C-1E831508FDA2}" type="parTrans" cxnId="{4125B88E-A469-44FF-9372-6492BFAA31D9}">
      <dgm:prSet/>
      <dgm:spPr/>
      <dgm:t>
        <a:bodyPr/>
        <a:lstStyle/>
        <a:p>
          <a:endParaRPr lang="en-GB"/>
        </a:p>
      </dgm:t>
    </dgm:pt>
    <dgm:pt modelId="{598FCCB1-1B7D-4AB4-8619-6E915EBFC4B8}" type="sibTrans" cxnId="{4125B88E-A469-44FF-9372-6492BFAA31D9}">
      <dgm:prSet/>
      <dgm:spPr/>
      <dgm:t>
        <a:bodyPr/>
        <a:lstStyle/>
        <a:p>
          <a:endParaRPr lang="en-GB"/>
        </a:p>
      </dgm:t>
    </dgm:pt>
    <dgm:pt modelId="{D6991E40-2F2E-432B-ADFF-8AEFA0BDD468}">
      <dgm:prSet phldrT="[Text]" custT="1"/>
      <dgm:spPr/>
      <dgm:t>
        <a:bodyPr/>
        <a:lstStyle/>
        <a:p>
          <a:pPr marL="0" lvl="1" indent="-114300" algn="l" defTabSz="666750">
            <a:lnSpc>
              <a:spcPct val="90000"/>
            </a:lnSpc>
            <a:spcBef>
              <a:spcPct val="0"/>
            </a:spcBef>
            <a:spcAft>
              <a:spcPts val="0"/>
            </a:spcAft>
            <a:buNone/>
          </a:pPr>
          <a:r>
            <a:rPr lang="en-GB" sz="1200" kern="1200">
              <a:solidFill>
                <a:prstClr val="black">
                  <a:hueOff val="0"/>
                  <a:satOff val="0"/>
                  <a:lumOff val="0"/>
                  <a:alphaOff val="0"/>
                </a:prstClr>
              </a:solidFill>
              <a:latin typeface="Arial Nova" panose="020B0504020202020204" pitchFamily="34" charset="0"/>
              <a:ea typeface="+mn-ea"/>
              <a:cs typeface="+mn-cs"/>
            </a:rPr>
            <a:t>in the i9 building within the historic heart of Wolverhampton City Centre. It will house 250 roles over</a:t>
          </a:r>
        </a:p>
      </dgm:t>
    </dgm:pt>
    <dgm:pt modelId="{92D4DF32-2443-4662-8A3A-F050BA66A5A0}" type="parTrans" cxnId="{387E7F20-753D-4331-8D2B-8CAC15EEBF78}">
      <dgm:prSet/>
      <dgm:spPr/>
      <dgm:t>
        <a:bodyPr/>
        <a:lstStyle/>
        <a:p>
          <a:endParaRPr lang="en-GB"/>
        </a:p>
      </dgm:t>
    </dgm:pt>
    <dgm:pt modelId="{97A43C36-BE60-44AE-85CE-8E5197E7DC5B}" type="sibTrans" cxnId="{387E7F20-753D-4331-8D2B-8CAC15EEBF78}">
      <dgm:prSet/>
      <dgm:spPr/>
      <dgm:t>
        <a:bodyPr/>
        <a:lstStyle/>
        <a:p>
          <a:endParaRPr lang="en-GB"/>
        </a:p>
      </dgm:t>
    </dgm:pt>
    <dgm:pt modelId="{CB120CFE-C27E-417D-9CC1-0679D619ECCF}">
      <dgm:prSet phldrT="[Text]" custT="1"/>
      <dgm:spPr/>
      <dgm:t>
        <a:bodyPr/>
        <a:lstStyle/>
        <a:p>
          <a:pPr marL="0" lvl="1" indent="-114300" algn="l" defTabSz="666750">
            <a:lnSpc>
              <a:spcPct val="90000"/>
            </a:lnSpc>
            <a:spcBef>
              <a:spcPct val="0"/>
            </a:spcBef>
            <a:spcAft>
              <a:spcPts val="0"/>
            </a:spcAft>
            <a:buNone/>
          </a:pPr>
          <a:r>
            <a:rPr lang="en-GB" sz="1200" kern="1200">
              <a:solidFill>
                <a:prstClr val="black">
                  <a:hueOff val="0"/>
                  <a:satOff val="0"/>
                  <a:lumOff val="0"/>
                  <a:alphaOff val="0"/>
                </a:prstClr>
              </a:solidFill>
              <a:latin typeface="Arial Nova" panose="020B0504020202020204" pitchFamily="34" charset="0"/>
              <a:ea typeface="+mn-ea"/>
              <a:cs typeface="+mn-cs"/>
            </a:rPr>
            <a:t>the next couple of years, and in a first for Government, it will have a regular and frequent ministerial</a:t>
          </a:r>
        </a:p>
      </dgm:t>
    </dgm:pt>
    <dgm:pt modelId="{8E8A7C5B-1C07-43EB-873A-72C673515FB2}" type="parTrans" cxnId="{BB0A11ED-895C-4606-B1A1-CD8F84756B5C}">
      <dgm:prSet/>
      <dgm:spPr/>
      <dgm:t>
        <a:bodyPr/>
        <a:lstStyle/>
        <a:p>
          <a:endParaRPr lang="en-GB"/>
        </a:p>
      </dgm:t>
    </dgm:pt>
    <dgm:pt modelId="{91BB442A-E6C5-40E7-B1D4-A14E366C05C6}" type="sibTrans" cxnId="{BB0A11ED-895C-4606-B1A1-CD8F84756B5C}">
      <dgm:prSet/>
      <dgm:spPr/>
      <dgm:t>
        <a:bodyPr/>
        <a:lstStyle/>
        <a:p>
          <a:endParaRPr lang="en-GB"/>
        </a:p>
      </dgm:t>
    </dgm:pt>
    <dgm:pt modelId="{4597BAA4-13EE-4FB9-8422-CBFD18437380}">
      <dgm:prSet phldrT="[Text]" custT="1"/>
      <dgm:spPr/>
      <dgm:t>
        <a:bodyPr/>
        <a:lstStyle/>
        <a:p>
          <a:pPr marL="0" lvl="1" indent="-114300" algn="l" defTabSz="666750">
            <a:lnSpc>
              <a:spcPct val="90000"/>
            </a:lnSpc>
            <a:spcBef>
              <a:spcPct val="0"/>
            </a:spcBef>
            <a:spcAft>
              <a:spcPts val="0"/>
            </a:spcAft>
            <a:buNone/>
          </a:pPr>
          <a:r>
            <a:rPr lang="en-GB" sz="1200" kern="1200">
              <a:solidFill>
                <a:prstClr val="black">
                  <a:hueOff val="0"/>
                  <a:satOff val="0"/>
                  <a:lumOff val="0"/>
                  <a:alphaOff val="0"/>
                </a:prstClr>
              </a:solidFill>
              <a:latin typeface="Arial Nova" panose="020B0504020202020204" pitchFamily="34" charset="0"/>
              <a:ea typeface="+mn-ea"/>
              <a:cs typeface="+mn-cs"/>
            </a:rPr>
            <a:t>presence. </a:t>
          </a:r>
        </a:p>
      </dgm:t>
    </dgm:pt>
    <dgm:pt modelId="{234BB653-122C-423B-AFD2-B2FEEA1DF235}" type="parTrans" cxnId="{F3ABAD88-91B5-4887-BCED-1D35EF54D39C}">
      <dgm:prSet/>
      <dgm:spPr/>
      <dgm:t>
        <a:bodyPr/>
        <a:lstStyle/>
        <a:p>
          <a:endParaRPr lang="en-GB"/>
        </a:p>
      </dgm:t>
    </dgm:pt>
    <dgm:pt modelId="{5C027B6F-9396-4BBF-9CC1-0F9B4A7CB5FC}" type="sibTrans" cxnId="{F3ABAD88-91B5-4887-BCED-1D35EF54D39C}">
      <dgm:prSet/>
      <dgm:spPr/>
      <dgm:t>
        <a:bodyPr/>
        <a:lstStyle/>
        <a:p>
          <a:endParaRPr lang="en-GB"/>
        </a:p>
      </dgm:t>
    </dgm:pt>
    <dgm:pt modelId="{FAE92530-EE5F-4A26-8D0F-2053491D0482}">
      <dgm:prSet phldrT="[Text]" custT="1"/>
      <dgm:spPr/>
      <dgm:t>
        <a:bodyPr/>
        <a:lstStyle/>
        <a:p>
          <a:pPr marL="0" lvl="1" indent="-114300" algn="l" defTabSz="666750">
            <a:lnSpc>
              <a:spcPct val="90000"/>
            </a:lnSpc>
            <a:spcBef>
              <a:spcPct val="0"/>
            </a:spcBef>
            <a:spcAft>
              <a:spcPts val="0"/>
            </a:spcAft>
            <a:buNone/>
          </a:pPr>
          <a:r>
            <a:rPr lang="en-GB" sz="1200" kern="1200">
              <a:solidFill>
                <a:prstClr val="black">
                  <a:hueOff val="0"/>
                  <a:satOff val="0"/>
                  <a:lumOff val="0"/>
                  <a:alphaOff val="0"/>
                </a:prstClr>
              </a:solidFill>
              <a:latin typeface="Arial Nova" panose="020B0504020202020204" pitchFamily="34" charset="0"/>
              <a:ea typeface="+mn-ea"/>
              <a:cs typeface="+mn-cs"/>
            </a:rPr>
            <a:t>and a UK-wide presence in Belfast, Cardiff &amp; Edinburgh whilst retaining our presence in each</a:t>
          </a:r>
        </a:p>
      </dgm:t>
    </dgm:pt>
    <dgm:pt modelId="{9F97485C-E193-48B3-8480-42E96A959B99}" type="parTrans" cxnId="{58C9B524-C0C0-46F1-B5B8-7B2B486FA777}">
      <dgm:prSet/>
      <dgm:spPr/>
      <dgm:t>
        <a:bodyPr/>
        <a:lstStyle/>
        <a:p>
          <a:endParaRPr lang="en-GB"/>
        </a:p>
      </dgm:t>
    </dgm:pt>
    <dgm:pt modelId="{D8E9A033-0E50-4E55-BC42-10D039B12809}" type="sibTrans" cxnId="{58C9B524-C0C0-46F1-B5B8-7B2B486FA777}">
      <dgm:prSet/>
      <dgm:spPr/>
      <dgm:t>
        <a:bodyPr/>
        <a:lstStyle/>
        <a:p>
          <a:endParaRPr lang="en-GB"/>
        </a:p>
      </dgm:t>
    </dgm:pt>
    <dgm:pt modelId="{4F5AE228-4274-46F9-8A87-6ECF0F838735}">
      <dgm:prSet phldrT="[Text]" custT="1"/>
      <dgm:spPr/>
      <dgm:t>
        <a:bodyPr/>
        <a:lstStyle/>
        <a:p>
          <a:pPr marL="0" lvl="1" indent="-114300" algn="l" defTabSz="666750">
            <a:lnSpc>
              <a:spcPct val="90000"/>
            </a:lnSpc>
            <a:spcBef>
              <a:spcPct val="0"/>
            </a:spcBef>
            <a:spcAft>
              <a:spcPts val="0"/>
            </a:spcAft>
            <a:buNone/>
          </a:pPr>
          <a:r>
            <a:rPr lang="en-GB" sz="1200" kern="1200">
              <a:solidFill>
                <a:prstClr val="black">
                  <a:hueOff val="0"/>
                  <a:satOff val="0"/>
                  <a:lumOff val="0"/>
                  <a:alphaOff val="0"/>
                </a:prstClr>
              </a:solidFill>
              <a:latin typeface="Arial Nova" panose="020B0504020202020204" pitchFamily="34" charset="0"/>
              <a:ea typeface="+mn-ea"/>
              <a:cs typeface="+mn-cs"/>
            </a:rPr>
            <a:t>of the nine English regions. </a:t>
          </a:r>
        </a:p>
      </dgm:t>
    </dgm:pt>
    <dgm:pt modelId="{EB9C1D7E-3932-4FAD-86A2-3A0660016CD5}" type="parTrans" cxnId="{04ADB973-4AA1-4517-9471-1A9414D8392A}">
      <dgm:prSet/>
      <dgm:spPr/>
      <dgm:t>
        <a:bodyPr/>
        <a:lstStyle/>
        <a:p>
          <a:endParaRPr lang="en-GB"/>
        </a:p>
      </dgm:t>
    </dgm:pt>
    <dgm:pt modelId="{9706D048-8990-4622-AEAB-752876D67B9C}" type="sibTrans" cxnId="{04ADB973-4AA1-4517-9471-1A9414D8392A}">
      <dgm:prSet/>
      <dgm:spPr/>
      <dgm:t>
        <a:bodyPr/>
        <a:lstStyle/>
        <a:p>
          <a:endParaRPr lang="en-GB"/>
        </a:p>
      </dgm:t>
    </dgm:pt>
    <dgm:pt modelId="{2303731C-902B-4D8F-8634-A1A047DFCA6E}">
      <dgm:prSet phldrT="[Text]" custT="1"/>
      <dgm:spPr/>
      <dgm:t>
        <a:bodyPr/>
        <a:lstStyle/>
        <a:p>
          <a:pPr marL="0" lvl="1" indent="-114300" algn="l" defTabSz="666750">
            <a:lnSpc>
              <a:spcPct val="90000"/>
            </a:lnSpc>
            <a:spcBef>
              <a:spcPct val="0"/>
            </a:spcBef>
            <a:spcAft>
              <a:spcPts val="0"/>
            </a:spcAft>
            <a:buFont typeface="Arial" panose="020B0604020202020204" pitchFamily="34" charset="0"/>
            <a:buNone/>
          </a:pPr>
          <a:r>
            <a:rPr lang="en-GB" sz="1200" kern="1200">
              <a:solidFill>
                <a:prstClr val="black">
                  <a:hueOff val="0"/>
                  <a:satOff val="0"/>
                  <a:lumOff val="0"/>
                  <a:alphaOff val="0"/>
                </a:prstClr>
              </a:solidFill>
              <a:latin typeface="Arial Nova" panose="020B0504020202020204" pitchFamily="34" charset="0"/>
              <a:ea typeface="+mn-ea"/>
              <a:cs typeface="+mn-cs"/>
            </a:rPr>
            <a:t>diversity of thought is reflected in the development and delivery of Government policy, </a:t>
          </a:r>
        </a:p>
      </dgm:t>
    </dgm:pt>
    <dgm:pt modelId="{A774F1DF-F563-48B7-979E-F6967ED33657}" type="parTrans" cxnId="{42DCFD60-D79F-4E92-8632-E0032333F85A}">
      <dgm:prSet/>
      <dgm:spPr/>
      <dgm:t>
        <a:bodyPr/>
        <a:lstStyle/>
        <a:p>
          <a:endParaRPr lang="en-GB"/>
        </a:p>
      </dgm:t>
    </dgm:pt>
    <dgm:pt modelId="{967F0952-B82F-415E-BB57-DFBA7BC8FAF3}" type="sibTrans" cxnId="{42DCFD60-D79F-4E92-8632-E0032333F85A}">
      <dgm:prSet/>
      <dgm:spPr/>
      <dgm:t>
        <a:bodyPr/>
        <a:lstStyle/>
        <a:p>
          <a:endParaRPr lang="en-GB"/>
        </a:p>
      </dgm:t>
    </dgm:pt>
    <dgm:pt modelId="{7789D184-BDC6-469A-81DD-56695ADB9CF5}">
      <dgm:prSet phldrT="[Text]" custT="1"/>
      <dgm:spPr/>
      <dgm:t>
        <a:bodyPr/>
        <a:lstStyle/>
        <a:p>
          <a:pPr marL="0" lvl="1" indent="-114300" algn="l" defTabSz="666750">
            <a:lnSpc>
              <a:spcPct val="90000"/>
            </a:lnSpc>
            <a:spcBef>
              <a:spcPct val="0"/>
            </a:spcBef>
            <a:spcAft>
              <a:spcPts val="0"/>
            </a:spcAft>
            <a:buFont typeface="Arial" panose="020B0604020202020204" pitchFamily="34" charset="0"/>
            <a:buNone/>
          </a:pPr>
          <a:r>
            <a:rPr lang="en-GB" sz="1200" kern="1200">
              <a:solidFill>
                <a:prstClr val="black">
                  <a:hueOff val="0"/>
                  <a:satOff val="0"/>
                  <a:lumOff val="0"/>
                  <a:alphaOff val="0"/>
                </a:prstClr>
              </a:solidFill>
              <a:latin typeface="Arial Nova" panose="020B0504020202020204" pitchFamily="34" charset="0"/>
              <a:ea typeface="+mn-ea"/>
              <a:cs typeface="+mn-cs"/>
            </a:rPr>
            <a:t>and greater career opportunities are promoted outside of London.</a:t>
          </a:r>
        </a:p>
      </dgm:t>
    </dgm:pt>
    <dgm:pt modelId="{CA9FEA00-7E3A-4F29-8D94-23E8FBB6D87D}" type="parTrans" cxnId="{06F91FCB-EAEC-47B8-8BD6-F0722EEA568C}">
      <dgm:prSet/>
      <dgm:spPr/>
      <dgm:t>
        <a:bodyPr/>
        <a:lstStyle/>
        <a:p>
          <a:endParaRPr lang="en-GB"/>
        </a:p>
      </dgm:t>
    </dgm:pt>
    <dgm:pt modelId="{ECED51D2-B49C-43A9-A089-4633035939FA}" type="sibTrans" cxnId="{06F91FCB-EAEC-47B8-8BD6-F0722EEA568C}">
      <dgm:prSet/>
      <dgm:spPr/>
      <dgm:t>
        <a:bodyPr/>
        <a:lstStyle/>
        <a:p>
          <a:endParaRPr lang="en-GB"/>
        </a:p>
      </dgm:t>
    </dgm:pt>
    <dgm:pt modelId="{DE04F3FF-EB8C-43CC-BCD8-4A46EC34EA67}">
      <dgm:prSet custT="1"/>
      <dgm:spPr/>
      <dgm:t>
        <a:bodyPr/>
        <a:lstStyle/>
        <a:p>
          <a:pPr marL="0">
            <a:spcBef>
              <a:spcPct val="0"/>
            </a:spcBef>
            <a:spcAft>
              <a:spcPts val="0"/>
            </a:spcAft>
          </a:pPr>
          <a:endParaRPr lang="en-GB" sz="1200">
            <a:solidFill>
              <a:schemeClr val="tx1"/>
            </a:solidFill>
            <a:latin typeface="Arial Nova" panose="020B0504020202020204" pitchFamily="34" charset="0"/>
            <a:cs typeface="Arial"/>
          </a:endParaRPr>
        </a:p>
      </dgm:t>
    </dgm:pt>
    <dgm:pt modelId="{D948B490-CF9C-4E70-8C20-30D0FC6CD971}" type="parTrans" cxnId="{8423545F-5A70-4DD7-B581-24B5A242D95F}">
      <dgm:prSet/>
      <dgm:spPr/>
      <dgm:t>
        <a:bodyPr/>
        <a:lstStyle/>
        <a:p>
          <a:endParaRPr lang="en-GB"/>
        </a:p>
      </dgm:t>
    </dgm:pt>
    <dgm:pt modelId="{C3FD7E92-027D-444F-BED5-1A970C516824}" type="sibTrans" cxnId="{8423545F-5A70-4DD7-B581-24B5A242D95F}">
      <dgm:prSet/>
      <dgm:spPr/>
      <dgm:t>
        <a:bodyPr/>
        <a:lstStyle/>
        <a:p>
          <a:endParaRPr lang="en-GB"/>
        </a:p>
      </dgm:t>
    </dgm:pt>
    <dgm:pt modelId="{BD79D007-17F6-41D1-BF66-AE10607CFF2D}" type="pres">
      <dgm:prSet presAssocID="{E6F347AF-D827-4FA3-8010-56086782B141}" presName="linear" presStyleCnt="0">
        <dgm:presLayoutVars>
          <dgm:animLvl val="lvl"/>
          <dgm:resizeHandles val="exact"/>
        </dgm:presLayoutVars>
      </dgm:prSet>
      <dgm:spPr/>
    </dgm:pt>
    <dgm:pt modelId="{6A990F5B-DAEC-4B84-BD3A-E31F80C53C11}" type="pres">
      <dgm:prSet presAssocID="{444131B7-DE20-4D61-8904-F9751D987417}" presName="parentText" presStyleLbl="node1" presStyleIdx="0" presStyleCnt="2" custScaleX="98002" custScaleY="53664">
        <dgm:presLayoutVars>
          <dgm:chMax val="0"/>
          <dgm:bulletEnabled val="1"/>
        </dgm:presLayoutVars>
      </dgm:prSet>
      <dgm:spPr/>
    </dgm:pt>
    <dgm:pt modelId="{026D67BF-1C0B-4786-BF7E-43B998FA034F}" type="pres">
      <dgm:prSet presAssocID="{444131B7-DE20-4D61-8904-F9751D987417}" presName="childText" presStyleLbl="revTx" presStyleIdx="0" presStyleCnt="2">
        <dgm:presLayoutVars>
          <dgm:bulletEnabled val="1"/>
        </dgm:presLayoutVars>
      </dgm:prSet>
      <dgm:spPr/>
    </dgm:pt>
    <dgm:pt modelId="{BE1CF17D-C6F3-4D1C-B81C-DEA48E6A195F}" type="pres">
      <dgm:prSet presAssocID="{F5265B02-6F30-469C-BDBE-F4F03CBD5F9E}" presName="parentText" presStyleLbl="node1" presStyleIdx="1" presStyleCnt="2" custScaleX="97457" custScaleY="54937">
        <dgm:presLayoutVars>
          <dgm:chMax val="0"/>
          <dgm:bulletEnabled val="1"/>
        </dgm:presLayoutVars>
      </dgm:prSet>
      <dgm:spPr/>
    </dgm:pt>
    <dgm:pt modelId="{FDFE1E19-9255-4319-B829-7EAC434576D8}" type="pres">
      <dgm:prSet presAssocID="{F5265B02-6F30-469C-BDBE-F4F03CBD5F9E}" presName="childText" presStyleLbl="revTx" presStyleIdx="1" presStyleCnt="2">
        <dgm:presLayoutVars>
          <dgm:bulletEnabled val="1"/>
        </dgm:presLayoutVars>
      </dgm:prSet>
      <dgm:spPr/>
    </dgm:pt>
  </dgm:ptLst>
  <dgm:cxnLst>
    <dgm:cxn modelId="{B14A0C07-8645-4C8F-B04B-3477B551299F}" type="presOf" srcId="{0EF741F1-2A2F-4131-93A0-9AF3E9288BB6}" destId="{FDFE1E19-9255-4319-B829-7EAC434576D8}" srcOrd="0" destOrd="6" presId="urn:microsoft.com/office/officeart/2005/8/layout/vList2"/>
    <dgm:cxn modelId="{9A44390E-AAFF-459D-991A-B9E4CA79A8F3}" type="presOf" srcId="{D6991E40-2F2E-432B-ADFF-8AEFA0BDD468}" destId="{FDFE1E19-9255-4319-B829-7EAC434576D8}" srcOrd="0" destOrd="2" presId="urn:microsoft.com/office/officeart/2005/8/layout/vList2"/>
    <dgm:cxn modelId="{41D86A20-C66E-4E81-8567-144C8CE04D7F}" srcId="{444131B7-DE20-4D61-8904-F9751D987417}" destId="{799D6F0B-76D4-46A1-8868-CE1AB47EC1B0}" srcOrd="0" destOrd="0" parTransId="{F75C66D9-3E9D-4D42-8B1D-6221E54DE12D}" sibTransId="{A753BF3A-6D7D-4761-AF31-C52FD90B29D0}"/>
    <dgm:cxn modelId="{387E7F20-753D-4331-8D2B-8CAC15EEBF78}" srcId="{F5265B02-6F30-469C-BDBE-F4F03CBD5F9E}" destId="{D6991E40-2F2E-432B-ADFF-8AEFA0BDD468}" srcOrd="2" destOrd="0" parTransId="{92D4DF32-2443-4662-8A3A-F050BA66A5A0}" sibTransId="{97A43C36-BE60-44AE-85CE-8E5197E7DC5B}"/>
    <dgm:cxn modelId="{58C9B524-C0C0-46F1-B5B8-7B2B486FA777}" srcId="{F5265B02-6F30-469C-BDBE-F4F03CBD5F9E}" destId="{FAE92530-EE5F-4A26-8D0F-2053491D0482}" srcOrd="7" destOrd="0" parTransId="{9F97485C-E193-48B3-8480-42E96A959B99}" sibTransId="{D8E9A033-0E50-4E55-BC42-10D039B12809}"/>
    <dgm:cxn modelId="{15DCE32C-7F6B-46DB-B612-DD967EE2A7FC}" srcId="{F5265B02-6F30-469C-BDBE-F4F03CBD5F9E}" destId="{9075ACCE-91B1-4904-93B1-22187D1ED621}" srcOrd="0" destOrd="0" parTransId="{F5AF3D2C-FEC8-444A-A3B8-18C0731D3D22}" sibTransId="{6BCB06E9-68F2-4399-8449-453B5FD71F4A}"/>
    <dgm:cxn modelId="{B6695831-A811-4046-AC98-F9BC7F0F6484}" type="presOf" srcId="{F5265B02-6F30-469C-BDBE-F4F03CBD5F9E}" destId="{BE1CF17D-C6F3-4D1C-B81C-DEA48E6A195F}" srcOrd="0" destOrd="0" presId="urn:microsoft.com/office/officeart/2005/8/layout/vList2"/>
    <dgm:cxn modelId="{396E6033-C3AF-4704-A1F2-2B0B49FB07C6}" type="presOf" srcId="{D7F41F54-BA7F-46BC-81BF-517487807876}" destId="{026D67BF-1C0B-4786-BF7E-43B998FA034F}" srcOrd="0" destOrd="2" presId="urn:microsoft.com/office/officeart/2005/8/layout/vList2"/>
    <dgm:cxn modelId="{44074238-FA10-4674-8DB8-5E0337A9B1E1}" srcId="{F5265B02-6F30-469C-BDBE-F4F03CBD5F9E}" destId="{679099D9-45C8-468B-A3CB-85A9E55F1A0F}" srcOrd="1" destOrd="0" parTransId="{A3A180C3-EC89-44D3-82AE-F38143C1CF6C}" sibTransId="{6BCB6289-22BE-42E7-B25D-EA470306410B}"/>
    <dgm:cxn modelId="{93E43A39-4E1B-4D57-9A3B-794DBCFD2BFF}" type="presOf" srcId="{A4303CEA-BD1D-4EB8-A65E-FE0783E233A0}" destId="{FDFE1E19-9255-4319-B829-7EAC434576D8}" srcOrd="0" destOrd="9" presId="urn:microsoft.com/office/officeart/2005/8/layout/vList2"/>
    <dgm:cxn modelId="{DC47E23E-394A-452C-9C9A-3B0344C9E0BA}" type="presOf" srcId="{4597BAA4-13EE-4FB9-8422-CBFD18437380}" destId="{FDFE1E19-9255-4319-B829-7EAC434576D8}" srcOrd="0" destOrd="4" presId="urn:microsoft.com/office/officeart/2005/8/layout/vList2"/>
    <dgm:cxn modelId="{DC0FE15E-D1BD-4124-9DAF-898C643D5D7F}" type="presOf" srcId="{799D6F0B-76D4-46A1-8868-CE1AB47EC1B0}" destId="{026D67BF-1C0B-4786-BF7E-43B998FA034F}" srcOrd="0" destOrd="0" presId="urn:microsoft.com/office/officeart/2005/8/layout/vList2"/>
    <dgm:cxn modelId="{8423545F-5A70-4DD7-B581-24B5A242D95F}" srcId="{444131B7-DE20-4D61-8904-F9751D987417}" destId="{DE04F3FF-EB8C-43CC-BCD8-4A46EC34EA67}" srcOrd="6" destOrd="0" parTransId="{D948B490-CF9C-4E70-8C20-30D0FC6CD971}" sibTransId="{C3FD7E92-027D-444F-BED5-1A970C516824}"/>
    <dgm:cxn modelId="{42DCFD60-D79F-4E92-8632-E0032333F85A}" srcId="{F5265B02-6F30-469C-BDBE-F4F03CBD5F9E}" destId="{2303731C-902B-4D8F-8634-A1A047DFCA6E}" srcOrd="11" destOrd="0" parTransId="{A774F1DF-F563-48B7-979E-F6967ED33657}" sibTransId="{967F0952-B82F-415E-BB57-DFBA7BC8FAF3}"/>
    <dgm:cxn modelId="{7E642E61-ECFB-4783-B2A0-4179BE84BE5A}" srcId="{444131B7-DE20-4D61-8904-F9751D987417}" destId="{8F7B639A-B410-4D94-852B-D49552AC2AB9}" srcOrd="3" destOrd="0" parTransId="{63A53F0E-8BE1-4383-85F7-80A51653752A}" sibTransId="{54CB264F-02C0-4C83-A8DF-C21D4BE119F6}"/>
    <dgm:cxn modelId="{5A8FA464-08A9-4CB4-8350-61E76AE8A14E}" srcId="{F5265B02-6F30-469C-BDBE-F4F03CBD5F9E}" destId="{3C0C7002-2060-4BF7-A9E1-9FFD52291DBB}" srcOrd="10" destOrd="0" parTransId="{D7110FC5-E584-4502-98FA-CB2241F795D3}" sibTransId="{876406DD-DE53-4DD6-893D-25D649105297}"/>
    <dgm:cxn modelId="{46720F4C-89D5-46F9-A983-ABE279B96804}" type="presOf" srcId="{7E709B6B-A561-4A3B-80DA-76C9344DFDDD}" destId="{026D67BF-1C0B-4786-BF7E-43B998FA034F}" srcOrd="0" destOrd="1" presId="urn:microsoft.com/office/officeart/2005/8/layout/vList2"/>
    <dgm:cxn modelId="{FCA2346E-15F6-4E59-B9CE-D93367DD1EA2}" type="presOf" srcId="{CB120CFE-C27E-417D-9CC1-0679D619ECCF}" destId="{FDFE1E19-9255-4319-B829-7EAC434576D8}" srcOrd="0" destOrd="3" presId="urn:microsoft.com/office/officeart/2005/8/layout/vList2"/>
    <dgm:cxn modelId="{D7D51B72-BA58-4397-A290-BF63858BE15E}" type="presOf" srcId="{DE04F3FF-EB8C-43CC-BCD8-4A46EC34EA67}" destId="{026D67BF-1C0B-4786-BF7E-43B998FA034F}" srcOrd="0" destOrd="6" presId="urn:microsoft.com/office/officeart/2005/8/layout/vList2"/>
    <dgm:cxn modelId="{6D627573-B56A-4889-AA6A-AA96511AF0AB}" type="presOf" srcId="{FAE92530-EE5F-4A26-8D0F-2053491D0482}" destId="{FDFE1E19-9255-4319-B829-7EAC434576D8}" srcOrd="0" destOrd="7" presId="urn:microsoft.com/office/officeart/2005/8/layout/vList2"/>
    <dgm:cxn modelId="{04ADB973-4AA1-4517-9471-1A9414D8392A}" srcId="{F5265B02-6F30-469C-BDBE-F4F03CBD5F9E}" destId="{4F5AE228-4274-46F9-8A87-6ECF0F838735}" srcOrd="8" destOrd="0" parTransId="{EB9C1D7E-3932-4FAD-86A2-3A0660016CD5}" sibTransId="{9706D048-8990-4622-AEAB-752876D67B9C}"/>
    <dgm:cxn modelId="{CE6BF974-A635-4088-9943-6D0C12C336A8}" srcId="{444131B7-DE20-4D61-8904-F9751D987417}" destId="{7E709B6B-A561-4A3B-80DA-76C9344DFDDD}" srcOrd="1" destOrd="0" parTransId="{29D9A1D9-AA3F-4C30-A505-B39FC5C69508}" sibTransId="{53B91E56-5D89-4808-BB75-A0DC0B7C9DE9}"/>
    <dgm:cxn modelId="{8AF44F59-73C6-41D0-AF60-7EC007DFB25E}" type="presOf" srcId="{3C0C7002-2060-4BF7-A9E1-9FFD52291DBB}" destId="{FDFE1E19-9255-4319-B829-7EAC434576D8}" srcOrd="0" destOrd="10" presId="urn:microsoft.com/office/officeart/2005/8/layout/vList2"/>
    <dgm:cxn modelId="{7F4CCC7D-07FA-4691-B273-9EFEED630402}" srcId="{E6F347AF-D827-4FA3-8010-56086782B141}" destId="{444131B7-DE20-4D61-8904-F9751D987417}" srcOrd="0" destOrd="0" parTransId="{4F234D18-852D-4EC1-8BFB-07441DA5F1C7}" sibTransId="{553D6C82-8164-49C0-8A0E-300AC5ADAF1C}"/>
    <dgm:cxn modelId="{D6F11180-6E0E-4AE9-AD64-BE1A7CB7BDFE}" srcId="{F5265B02-6F30-469C-BDBE-F4F03CBD5F9E}" destId="{0EF741F1-2A2F-4131-93A0-9AF3E9288BB6}" srcOrd="6" destOrd="0" parTransId="{67086237-D6B8-4246-9C86-80FF7DDA3C1E}" sibTransId="{41547CC4-4D50-4CD9-ACBC-9C81103D1744}"/>
    <dgm:cxn modelId="{00E7F782-8AE1-413B-AF7E-B95B4B0DF0B8}" type="presOf" srcId="{E7FCD34B-19F2-4794-B4B7-71FFE8CAB034}" destId="{026D67BF-1C0B-4786-BF7E-43B998FA034F}" srcOrd="0" destOrd="5" presId="urn:microsoft.com/office/officeart/2005/8/layout/vList2"/>
    <dgm:cxn modelId="{F3ABAD88-91B5-4887-BCED-1D35EF54D39C}" srcId="{F5265B02-6F30-469C-BDBE-F4F03CBD5F9E}" destId="{4597BAA4-13EE-4FB9-8422-CBFD18437380}" srcOrd="4" destOrd="0" parTransId="{234BB653-122C-423B-AFD2-B2FEEA1DF235}" sibTransId="{5C027B6F-9396-4BBF-9CC1-0F9B4A7CB5FC}"/>
    <dgm:cxn modelId="{4125B88E-A469-44FF-9372-6492BFAA31D9}" srcId="{F5265B02-6F30-469C-BDBE-F4F03CBD5F9E}" destId="{A4303CEA-BD1D-4EB8-A65E-FE0783E233A0}" srcOrd="9" destOrd="0" parTransId="{8C268E07-ECF9-4B9F-961C-1E831508FDA2}" sibTransId="{598FCCB1-1B7D-4AB4-8619-6E915EBFC4B8}"/>
    <dgm:cxn modelId="{5412D99D-3499-4714-A38A-798130EE2040}" srcId="{F5265B02-6F30-469C-BDBE-F4F03CBD5F9E}" destId="{517017B6-CA49-498E-ABB1-0E6DEDD0F569}" srcOrd="5" destOrd="0" parTransId="{BEE72975-4FD3-4BDF-BC24-22B1EF99C590}" sibTransId="{DEF08197-8457-4A75-9402-0A44EDA3B7C8}"/>
    <dgm:cxn modelId="{42A0249F-CFD2-4F47-858F-3A677ECFD3F4}" type="presOf" srcId="{7789D184-BDC6-469A-81DD-56695ADB9CF5}" destId="{FDFE1E19-9255-4319-B829-7EAC434576D8}" srcOrd="0" destOrd="12" presId="urn:microsoft.com/office/officeart/2005/8/layout/vList2"/>
    <dgm:cxn modelId="{A31D1BA2-2A2A-45C4-A4F1-11278A38E407}" srcId="{444131B7-DE20-4D61-8904-F9751D987417}" destId="{E7FCD34B-19F2-4794-B4B7-71FFE8CAB034}" srcOrd="5" destOrd="0" parTransId="{118391EE-16F1-4F3E-AE54-24C8A9984CBD}" sibTransId="{26627FE8-39E0-41E6-AA45-4D65683F501B}"/>
    <dgm:cxn modelId="{14D2C9B2-6709-43AC-B018-AB0A9021BAE3}" type="presOf" srcId="{9075ACCE-91B1-4904-93B1-22187D1ED621}" destId="{FDFE1E19-9255-4319-B829-7EAC434576D8}" srcOrd="0" destOrd="0" presId="urn:microsoft.com/office/officeart/2005/8/layout/vList2"/>
    <dgm:cxn modelId="{8B854DB6-B879-4DD7-BCF2-C82A65D6822C}" type="presOf" srcId="{4F5AE228-4274-46F9-8A87-6ECF0F838735}" destId="{FDFE1E19-9255-4319-B829-7EAC434576D8}" srcOrd="0" destOrd="8" presId="urn:microsoft.com/office/officeart/2005/8/layout/vList2"/>
    <dgm:cxn modelId="{CA0FB8B7-534C-4F69-9E3E-838D6605F6E3}" type="presOf" srcId="{444131B7-DE20-4D61-8904-F9751D987417}" destId="{6A990F5B-DAEC-4B84-BD3A-E31F80C53C11}" srcOrd="0" destOrd="0" presId="urn:microsoft.com/office/officeart/2005/8/layout/vList2"/>
    <dgm:cxn modelId="{83FF11B8-D19D-4CA0-9847-3E0DF28DBF25}" type="presOf" srcId="{2303731C-902B-4D8F-8634-A1A047DFCA6E}" destId="{FDFE1E19-9255-4319-B829-7EAC434576D8}" srcOrd="0" destOrd="11" presId="urn:microsoft.com/office/officeart/2005/8/layout/vList2"/>
    <dgm:cxn modelId="{5640CABA-A60F-473A-A754-19667A4574B8}" srcId="{444131B7-DE20-4D61-8904-F9751D987417}" destId="{D7F41F54-BA7F-46BC-81BF-517487807876}" srcOrd="2" destOrd="0" parTransId="{7D5AC4F1-9DC6-4B79-B806-3F1AE409542D}" sibTransId="{DAC2DF23-1B5F-41F8-81C7-3CDBA47BEE46}"/>
    <dgm:cxn modelId="{2FD8BBBB-C316-45C0-B3B7-215B0F5A251D}" srcId="{E6F347AF-D827-4FA3-8010-56086782B141}" destId="{F5265B02-6F30-469C-BDBE-F4F03CBD5F9E}" srcOrd="1" destOrd="0" parTransId="{3C8265B0-41B0-4F8F-A2A7-A4736F491A36}" sibTransId="{186CE626-3E5F-46A2-ABA2-7B3F0DA5C523}"/>
    <dgm:cxn modelId="{D11FDDBE-D271-484B-8AFE-CFB7DE8D2BAD}" type="presOf" srcId="{679099D9-45C8-468B-A3CB-85A9E55F1A0F}" destId="{FDFE1E19-9255-4319-B829-7EAC434576D8}" srcOrd="0" destOrd="1" presId="urn:microsoft.com/office/officeart/2005/8/layout/vList2"/>
    <dgm:cxn modelId="{06F91FCB-EAEC-47B8-8BD6-F0722EEA568C}" srcId="{F5265B02-6F30-469C-BDBE-F4F03CBD5F9E}" destId="{7789D184-BDC6-469A-81DD-56695ADB9CF5}" srcOrd="12" destOrd="0" parTransId="{CA9FEA00-7E3A-4F29-8D94-23E8FBB6D87D}" sibTransId="{ECED51D2-B49C-43A9-A089-4633035939FA}"/>
    <dgm:cxn modelId="{060BE2CC-9492-46F6-829A-5091C6EF83DC}" type="presOf" srcId="{E6F347AF-D827-4FA3-8010-56086782B141}" destId="{BD79D007-17F6-41D1-BF66-AE10607CFF2D}" srcOrd="0" destOrd="0" presId="urn:microsoft.com/office/officeart/2005/8/layout/vList2"/>
    <dgm:cxn modelId="{714AEFCC-9EDA-4A7A-9DC0-4CE2A989957E}" type="presOf" srcId="{517017B6-CA49-498E-ABB1-0E6DEDD0F569}" destId="{FDFE1E19-9255-4319-B829-7EAC434576D8}" srcOrd="0" destOrd="5" presId="urn:microsoft.com/office/officeart/2005/8/layout/vList2"/>
    <dgm:cxn modelId="{B45A25D4-922D-49E9-88B8-621F4C88A7CD}" type="presOf" srcId="{8F7B639A-B410-4D94-852B-D49552AC2AB9}" destId="{026D67BF-1C0B-4786-BF7E-43B998FA034F}" srcOrd="0" destOrd="3" presId="urn:microsoft.com/office/officeart/2005/8/layout/vList2"/>
    <dgm:cxn modelId="{BB0A11ED-895C-4606-B1A1-CD8F84756B5C}" srcId="{F5265B02-6F30-469C-BDBE-F4F03CBD5F9E}" destId="{CB120CFE-C27E-417D-9CC1-0679D619ECCF}" srcOrd="3" destOrd="0" parTransId="{8E8A7C5B-1C07-43EB-873A-72C673515FB2}" sibTransId="{91BB442A-E6C5-40E7-B1D4-A14E366C05C6}"/>
    <dgm:cxn modelId="{361F97F0-FD58-4BA3-A31A-8DC941094FE5}" srcId="{444131B7-DE20-4D61-8904-F9751D987417}" destId="{81EDDFC3-56AB-4CD0-A04C-ACAB78549605}" srcOrd="4" destOrd="0" parTransId="{5010AD3E-AC9D-43ED-86FF-A5DCBCF0FF41}" sibTransId="{59F18CEE-45CD-4743-AF10-872CCCCA1618}"/>
    <dgm:cxn modelId="{7EF803F8-7B0A-4CE3-A274-8BC0AFEF5EE5}" type="presOf" srcId="{81EDDFC3-56AB-4CD0-A04C-ACAB78549605}" destId="{026D67BF-1C0B-4786-BF7E-43B998FA034F}" srcOrd="0" destOrd="4" presId="urn:microsoft.com/office/officeart/2005/8/layout/vList2"/>
    <dgm:cxn modelId="{4E6B2C53-BBCF-4C6D-A949-8B1F7FB0348D}" type="presParOf" srcId="{BD79D007-17F6-41D1-BF66-AE10607CFF2D}" destId="{6A990F5B-DAEC-4B84-BD3A-E31F80C53C11}" srcOrd="0" destOrd="0" presId="urn:microsoft.com/office/officeart/2005/8/layout/vList2"/>
    <dgm:cxn modelId="{DB9F1B67-EFFC-46DC-A8E9-80EAFF408583}" type="presParOf" srcId="{BD79D007-17F6-41D1-BF66-AE10607CFF2D}" destId="{026D67BF-1C0B-4786-BF7E-43B998FA034F}" srcOrd="1" destOrd="0" presId="urn:microsoft.com/office/officeart/2005/8/layout/vList2"/>
    <dgm:cxn modelId="{211D3D0C-F1FE-483D-9510-4ACD3AB4237F}" type="presParOf" srcId="{BD79D007-17F6-41D1-BF66-AE10607CFF2D}" destId="{BE1CF17D-C6F3-4D1C-B81C-DEA48E6A195F}" srcOrd="2" destOrd="0" presId="urn:microsoft.com/office/officeart/2005/8/layout/vList2"/>
    <dgm:cxn modelId="{1471FF8B-7EEC-49C9-8163-A38930A694A0}" type="presParOf" srcId="{BD79D007-17F6-41D1-BF66-AE10607CFF2D}" destId="{FDFE1E19-9255-4319-B829-7EAC434576D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6F215-CE11-4831-9F23-B436A2DDD03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139A0F7-0B9D-4DB4-9A01-61D58F8FD0AF}">
      <dgm:prSet phldrT="[Text]"/>
      <dgm:spPr>
        <a:solidFill>
          <a:srgbClr val="23305D"/>
        </a:solidFill>
      </dgm:spPr>
      <dgm:t>
        <a:bodyPr/>
        <a:lstStyle/>
        <a:p>
          <a:r>
            <a:rPr lang="en-GB" b="1">
              <a:latin typeface="Arial Nova" panose="020B0504020202020204" pitchFamily="34" charset="0"/>
            </a:rPr>
            <a:t>Inclusion and Belonging</a:t>
          </a:r>
        </a:p>
      </dgm:t>
    </dgm:pt>
    <dgm:pt modelId="{2C185AC7-08B3-4D7B-8BDB-D9B04B91D62C}" type="parTrans" cxnId="{590E21FD-3BD9-4888-A8DF-3EB462BDEDB0}">
      <dgm:prSet/>
      <dgm:spPr/>
      <dgm:t>
        <a:bodyPr/>
        <a:lstStyle/>
        <a:p>
          <a:endParaRPr lang="en-GB"/>
        </a:p>
      </dgm:t>
    </dgm:pt>
    <dgm:pt modelId="{4E501311-CF40-4E81-93D4-360014A94F48}" type="sibTrans" cxnId="{590E21FD-3BD9-4888-A8DF-3EB462BDEDB0}">
      <dgm:prSet/>
      <dgm:spPr/>
      <dgm:t>
        <a:bodyPr/>
        <a:lstStyle/>
        <a:p>
          <a:endParaRPr lang="en-GB"/>
        </a:p>
      </dgm:t>
    </dgm:pt>
    <dgm:pt modelId="{9F70A6AA-F989-44FE-8003-EA5D0EB6A4B5}">
      <dgm:prSet phldrT="[Text]" custT="1"/>
      <dgm:spPr/>
      <dgm:t>
        <a:bodyPr/>
        <a:lstStyle/>
        <a:p>
          <a:pPr>
            <a:buNone/>
          </a:pPr>
          <a:r>
            <a:rPr lang="en-GB" sz="1100">
              <a:solidFill>
                <a:schemeClr val="tx1"/>
              </a:solidFill>
              <a:latin typeface="Arial Nova" panose="020B0504020202020204" pitchFamily="34" charset="0"/>
            </a:rPr>
            <a:t> </a:t>
          </a:r>
          <a:r>
            <a:rPr lang="en-GB" sz="1400">
              <a:solidFill>
                <a:schemeClr val="tx1"/>
              </a:solidFill>
              <a:latin typeface="Arial Nova" panose="020B0504020202020204" pitchFamily="34" charset="0"/>
            </a:rPr>
            <a:t>At DLUHC we are committed to providing a positive and inclusive environment where people are valued for the skills and experience, they bring. Trust, integrity, approachability will be encouraged and valued. We know that when our people are treated fairly and feel included, they are more motivated and deliver better outcomes for the public.</a:t>
          </a:r>
        </a:p>
      </dgm:t>
    </dgm:pt>
    <dgm:pt modelId="{0F3ADEB9-1242-4F61-B340-A299B75F821D}" type="parTrans" cxnId="{7409375A-FBE0-4262-8091-BADD6585EF0E}">
      <dgm:prSet/>
      <dgm:spPr/>
      <dgm:t>
        <a:bodyPr/>
        <a:lstStyle/>
        <a:p>
          <a:endParaRPr lang="en-GB"/>
        </a:p>
      </dgm:t>
    </dgm:pt>
    <dgm:pt modelId="{5D3223B0-A593-4A7E-94F5-18184612FFB7}" type="sibTrans" cxnId="{7409375A-FBE0-4262-8091-BADD6585EF0E}">
      <dgm:prSet/>
      <dgm:spPr/>
      <dgm:t>
        <a:bodyPr/>
        <a:lstStyle/>
        <a:p>
          <a:endParaRPr lang="en-GB"/>
        </a:p>
      </dgm:t>
    </dgm:pt>
    <dgm:pt modelId="{91CCC76D-31D8-4480-88B5-4EAE55B6F042}">
      <dgm:prSet phldrT="[Text]"/>
      <dgm:spPr>
        <a:solidFill>
          <a:srgbClr val="23305D"/>
        </a:solidFill>
      </dgm:spPr>
      <dgm:t>
        <a:bodyPr/>
        <a:lstStyle/>
        <a:p>
          <a:r>
            <a:rPr lang="en-GB" b="1">
              <a:latin typeface="Arial Nova" panose="020B0504020202020204" pitchFamily="34" charset="0"/>
            </a:rPr>
            <a:t>Staff Networks</a:t>
          </a:r>
        </a:p>
      </dgm:t>
    </dgm:pt>
    <dgm:pt modelId="{BBCDA3C1-176D-4B68-8BE9-37A7E184AEFD}" type="parTrans" cxnId="{2AE1C31E-E9E9-4FB9-A693-20B8F9FA56B2}">
      <dgm:prSet/>
      <dgm:spPr/>
      <dgm:t>
        <a:bodyPr/>
        <a:lstStyle/>
        <a:p>
          <a:endParaRPr lang="en-GB"/>
        </a:p>
      </dgm:t>
    </dgm:pt>
    <dgm:pt modelId="{21A1F6A6-CCD3-4606-8186-E67B2BCE27AD}" type="sibTrans" cxnId="{2AE1C31E-E9E9-4FB9-A693-20B8F9FA56B2}">
      <dgm:prSet/>
      <dgm:spPr/>
      <dgm:t>
        <a:bodyPr/>
        <a:lstStyle/>
        <a:p>
          <a:endParaRPr lang="en-GB"/>
        </a:p>
      </dgm:t>
    </dgm:pt>
    <dgm:pt modelId="{A4BE2494-0FC6-46E2-9EF9-199424121C46}">
      <dgm:prSet phldrT="[Text]"/>
      <dgm:spPr/>
      <dgm:t>
        <a:bodyPr/>
        <a:lstStyle/>
        <a:p>
          <a:pPr>
            <a:buNone/>
          </a:pPr>
          <a:r>
            <a:rPr lang="en-GB" b="0" i="0">
              <a:solidFill>
                <a:schemeClr val="tx1"/>
              </a:solidFill>
              <a:effectLst/>
              <a:latin typeface="Arial Nova" panose="020B0504020202020204" pitchFamily="34" charset="0"/>
            </a:rPr>
            <a:t>  </a:t>
          </a:r>
          <a:r>
            <a:rPr lang="en-GB">
              <a:solidFill>
                <a:schemeClr val="tx1"/>
              </a:solidFill>
              <a:latin typeface="Arial Nova" panose="020B0504020202020204" pitchFamily="34" charset="0"/>
            </a:rPr>
            <a:t>In DLUHC, we have plenty of active employee network groups helping to support the creation of a more inclusive culture in our organisation. We also have a vibrant community of inclusion allies who ensure diversity and inclusion is driven across all our Directorates</a:t>
          </a:r>
          <a:endParaRPr lang="en-GB">
            <a:solidFill>
              <a:schemeClr val="tx1"/>
            </a:solidFill>
          </a:endParaRPr>
        </a:p>
      </dgm:t>
    </dgm:pt>
    <dgm:pt modelId="{E435AD4E-DD3A-4E68-9523-97EA5661267B}" type="parTrans" cxnId="{4452ED81-99AF-409A-8CD0-2F20D9E01801}">
      <dgm:prSet/>
      <dgm:spPr/>
      <dgm:t>
        <a:bodyPr/>
        <a:lstStyle/>
        <a:p>
          <a:endParaRPr lang="en-GB"/>
        </a:p>
      </dgm:t>
    </dgm:pt>
    <dgm:pt modelId="{63E928E8-CE7B-4E96-9BA7-1E2FF5B65592}" type="sibTrans" cxnId="{4452ED81-99AF-409A-8CD0-2F20D9E01801}">
      <dgm:prSet/>
      <dgm:spPr/>
      <dgm:t>
        <a:bodyPr/>
        <a:lstStyle/>
        <a:p>
          <a:endParaRPr lang="en-GB"/>
        </a:p>
      </dgm:t>
    </dgm:pt>
    <dgm:pt modelId="{ADEF7467-CE11-4A51-A118-41C107C71B65}">
      <dgm:prSet phldrT="[Text]"/>
      <dgm:spPr>
        <a:solidFill>
          <a:srgbClr val="23305D"/>
        </a:solidFill>
      </dgm:spPr>
      <dgm:t>
        <a:bodyPr/>
        <a:lstStyle/>
        <a:p>
          <a:r>
            <a:rPr lang="en-GB" b="1">
              <a:latin typeface="Arial Nova" panose="020B0504020202020204" pitchFamily="34" charset="0"/>
            </a:rPr>
            <a:t>Health and Wellbeing</a:t>
          </a:r>
        </a:p>
      </dgm:t>
    </dgm:pt>
    <dgm:pt modelId="{D04D7C05-C8D6-4BB5-99B2-0E0CF02DA159}" type="parTrans" cxnId="{6C24F0C9-B141-4A8E-93B0-F46D93DD51F6}">
      <dgm:prSet/>
      <dgm:spPr/>
      <dgm:t>
        <a:bodyPr/>
        <a:lstStyle/>
        <a:p>
          <a:endParaRPr lang="en-GB"/>
        </a:p>
      </dgm:t>
    </dgm:pt>
    <dgm:pt modelId="{E644660A-02AE-45E7-B4B8-F117C74FE5E3}" type="sibTrans" cxnId="{6C24F0C9-B141-4A8E-93B0-F46D93DD51F6}">
      <dgm:prSet/>
      <dgm:spPr/>
      <dgm:t>
        <a:bodyPr/>
        <a:lstStyle/>
        <a:p>
          <a:endParaRPr lang="en-GB"/>
        </a:p>
      </dgm:t>
    </dgm:pt>
    <dgm:pt modelId="{AD0D8F9E-662A-4295-9E7B-86F2DE7C9038}">
      <dgm:prSet phldrT="[Text]"/>
      <dgm:spPr/>
      <dgm:t>
        <a:bodyPr/>
        <a:lstStyle/>
        <a:p>
          <a:pPr algn="l">
            <a:buFont typeface="Wingdings" panose="05000000000000000000" pitchFamily="2" charset="2"/>
            <a:buNone/>
          </a:pPr>
          <a:r>
            <a:rPr lang="en-GB">
              <a:solidFill>
                <a:schemeClr val="tx1"/>
              </a:solidFill>
              <a:latin typeface="Arial Nova" panose="020B0504020202020204" pitchFamily="34" charset="0"/>
              <a:cs typeface="Arial"/>
            </a:rPr>
            <a:t>  We prioritise wellbeing in DLUHC because we know that our people are the key to our success. We have Mental Health Ambassadors and supply mental health first aid training, Wellbeing Champions across DLUHC and train all of our senior leaders to be Wellbeing Confident. We have an Employee Assistance Programme for all staff, as well as the use of the Calm app for free.</a:t>
          </a:r>
          <a:endParaRPr lang="en-GB">
            <a:solidFill>
              <a:schemeClr val="tx1"/>
            </a:solidFill>
            <a:latin typeface="Arial Nova" panose="020B0504020202020204" pitchFamily="34" charset="0"/>
          </a:endParaRPr>
        </a:p>
      </dgm:t>
    </dgm:pt>
    <dgm:pt modelId="{37609DF3-DA10-4649-AA2B-B09EFC18DB44}" type="parTrans" cxnId="{62923770-3F79-4842-B47D-FF04A0510CE3}">
      <dgm:prSet/>
      <dgm:spPr/>
      <dgm:t>
        <a:bodyPr/>
        <a:lstStyle/>
        <a:p>
          <a:endParaRPr lang="en-GB"/>
        </a:p>
      </dgm:t>
    </dgm:pt>
    <dgm:pt modelId="{42697CD6-A19C-4476-95EF-4A79846A2A04}" type="sibTrans" cxnId="{62923770-3F79-4842-B47D-FF04A0510CE3}">
      <dgm:prSet/>
      <dgm:spPr/>
      <dgm:t>
        <a:bodyPr/>
        <a:lstStyle/>
        <a:p>
          <a:endParaRPr lang="en-GB"/>
        </a:p>
      </dgm:t>
    </dgm:pt>
    <dgm:pt modelId="{F8BDD00F-2FD6-4DC1-83C8-90CE62556C02}">
      <dgm:prSet phldrT="[Text]" custT="1"/>
      <dgm:spPr/>
      <dgm:t>
        <a:bodyPr/>
        <a:lstStyle/>
        <a:p>
          <a:pPr>
            <a:buNone/>
          </a:pPr>
          <a:endParaRPr lang="en-GB" sz="1100">
            <a:latin typeface="Arial Nova" panose="020B0504020202020204" pitchFamily="34" charset="0"/>
          </a:endParaRPr>
        </a:p>
      </dgm:t>
    </dgm:pt>
    <dgm:pt modelId="{5F463BF0-3BE7-49C9-9B86-17239B947A8A}" type="parTrans" cxnId="{A3FD49E0-5223-4076-A2EF-0C72363A6264}">
      <dgm:prSet/>
      <dgm:spPr/>
      <dgm:t>
        <a:bodyPr/>
        <a:lstStyle/>
        <a:p>
          <a:endParaRPr lang="en-GB"/>
        </a:p>
      </dgm:t>
    </dgm:pt>
    <dgm:pt modelId="{4D318489-9C7F-47BB-ABE2-865AB1BC7622}" type="sibTrans" cxnId="{A3FD49E0-5223-4076-A2EF-0C72363A6264}">
      <dgm:prSet/>
      <dgm:spPr/>
      <dgm:t>
        <a:bodyPr/>
        <a:lstStyle/>
        <a:p>
          <a:endParaRPr lang="en-GB"/>
        </a:p>
      </dgm:t>
    </dgm:pt>
    <dgm:pt modelId="{6EDBFB49-64B4-493B-A18C-A8649A71A6E8}" type="pres">
      <dgm:prSet presAssocID="{00C6F215-CE11-4831-9F23-B436A2DDD039}" presName="Name0" presStyleCnt="0">
        <dgm:presLayoutVars>
          <dgm:dir/>
          <dgm:animLvl val="lvl"/>
          <dgm:resizeHandles val="exact"/>
        </dgm:presLayoutVars>
      </dgm:prSet>
      <dgm:spPr/>
    </dgm:pt>
    <dgm:pt modelId="{DED6BAA5-C99D-4880-BD64-B453853D762D}" type="pres">
      <dgm:prSet presAssocID="{7139A0F7-0B9D-4DB4-9A01-61D58F8FD0AF}" presName="composite" presStyleCnt="0"/>
      <dgm:spPr/>
    </dgm:pt>
    <dgm:pt modelId="{97C2BD9E-9A19-4F92-8C1A-CCD5C95D0EB0}" type="pres">
      <dgm:prSet presAssocID="{7139A0F7-0B9D-4DB4-9A01-61D58F8FD0AF}" presName="parTx" presStyleLbl="alignNode1" presStyleIdx="0" presStyleCnt="3" custAng="0">
        <dgm:presLayoutVars>
          <dgm:chMax val="0"/>
          <dgm:chPref val="0"/>
          <dgm:bulletEnabled val="1"/>
        </dgm:presLayoutVars>
      </dgm:prSet>
      <dgm:spPr/>
    </dgm:pt>
    <dgm:pt modelId="{6B6074FA-2A27-42A9-B34D-A60FE574B21F}" type="pres">
      <dgm:prSet presAssocID="{7139A0F7-0B9D-4DB4-9A01-61D58F8FD0AF}" presName="desTx" presStyleLbl="alignAccFollowNode1" presStyleIdx="0" presStyleCnt="3">
        <dgm:presLayoutVars>
          <dgm:bulletEnabled val="1"/>
        </dgm:presLayoutVars>
      </dgm:prSet>
      <dgm:spPr/>
    </dgm:pt>
    <dgm:pt modelId="{D64F425C-FCB6-4756-BF29-B570F46F860C}" type="pres">
      <dgm:prSet presAssocID="{4E501311-CF40-4E81-93D4-360014A94F48}" presName="space" presStyleCnt="0"/>
      <dgm:spPr/>
    </dgm:pt>
    <dgm:pt modelId="{929F9A17-3877-42F7-AA2C-A8F7F9D7CB27}" type="pres">
      <dgm:prSet presAssocID="{91CCC76D-31D8-4480-88B5-4EAE55B6F042}" presName="composite" presStyleCnt="0"/>
      <dgm:spPr/>
    </dgm:pt>
    <dgm:pt modelId="{8EBBDDAD-DC3C-4D88-AC56-BF2E812C2FB2}" type="pres">
      <dgm:prSet presAssocID="{91CCC76D-31D8-4480-88B5-4EAE55B6F042}" presName="parTx" presStyleLbl="alignNode1" presStyleIdx="1" presStyleCnt="3">
        <dgm:presLayoutVars>
          <dgm:chMax val="0"/>
          <dgm:chPref val="0"/>
          <dgm:bulletEnabled val="1"/>
        </dgm:presLayoutVars>
      </dgm:prSet>
      <dgm:spPr/>
    </dgm:pt>
    <dgm:pt modelId="{AD77D79D-6638-4782-92A2-64A3D20F3430}" type="pres">
      <dgm:prSet presAssocID="{91CCC76D-31D8-4480-88B5-4EAE55B6F042}" presName="desTx" presStyleLbl="alignAccFollowNode1" presStyleIdx="1" presStyleCnt="3">
        <dgm:presLayoutVars>
          <dgm:bulletEnabled val="1"/>
        </dgm:presLayoutVars>
      </dgm:prSet>
      <dgm:spPr/>
    </dgm:pt>
    <dgm:pt modelId="{C0316DFC-7E2C-4A37-B544-9F6E9D42E64D}" type="pres">
      <dgm:prSet presAssocID="{21A1F6A6-CCD3-4606-8186-E67B2BCE27AD}" presName="space" presStyleCnt="0"/>
      <dgm:spPr/>
    </dgm:pt>
    <dgm:pt modelId="{A7A9D79C-E3D0-4367-AA40-7397CF1CCEE3}" type="pres">
      <dgm:prSet presAssocID="{ADEF7467-CE11-4A51-A118-41C107C71B65}" presName="composite" presStyleCnt="0"/>
      <dgm:spPr/>
    </dgm:pt>
    <dgm:pt modelId="{4511067D-17EC-4365-B2D6-EA9D314EE272}" type="pres">
      <dgm:prSet presAssocID="{ADEF7467-CE11-4A51-A118-41C107C71B65}" presName="parTx" presStyleLbl="alignNode1" presStyleIdx="2" presStyleCnt="3">
        <dgm:presLayoutVars>
          <dgm:chMax val="0"/>
          <dgm:chPref val="0"/>
          <dgm:bulletEnabled val="1"/>
        </dgm:presLayoutVars>
      </dgm:prSet>
      <dgm:spPr/>
    </dgm:pt>
    <dgm:pt modelId="{2B5F63EF-4C6A-4CD1-8E5A-0F5CF269C200}" type="pres">
      <dgm:prSet presAssocID="{ADEF7467-CE11-4A51-A118-41C107C71B65}" presName="desTx" presStyleLbl="alignAccFollowNode1" presStyleIdx="2" presStyleCnt="3" custLinFactNeighborX="103">
        <dgm:presLayoutVars>
          <dgm:bulletEnabled val="1"/>
        </dgm:presLayoutVars>
      </dgm:prSet>
      <dgm:spPr/>
    </dgm:pt>
  </dgm:ptLst>
  <dgm:cxnLst>
    <dgm:cxn modelId="{C389F613-E769-456D-B78F-FD93605AB00A}" type="presOf" srcId="{9F70A6AA-F989-44FE-8003-EA5D0EB6A4B5}" destId="{6B6074FA-2A27-42A9-B34D-A60FE574B21F}" srcOrd="0" destOrd="0" presId="urn:microsoft.com/office/officeart/2005/8/layout/hList1"/>
    <dgm:cxn modelId="{2AE1C31E-E9E9-4FB9-A693-20B8F9FA56B2}" srcId="{00C6F215-CE11-4831-9F23-B436A2DDD039}" destId="{91CCC76D-31D8-4480-88B5-4EAE55B6F042}" srcOrd="1" destOrd="0" parTransId="{BBCDA3C1-176D-4B68-8BE9-37A7E184AEFD}" sibTransId="{21A1F6A6-CCD3-4606-8186-E67B2BCE27AD}"/>
    <dgm:cxn modelId="{5EFB3B2C-D2D0-46C5-A5DC-A20CDFCD70B2}" type="presOf" srcId="{F8BDD00F-2FD6-4DC1-83C8-90CE62556C02}" destId="{6B6074FA-2A27-42A9-B34D-A60FE574B21F}" srcOrd="0" destOrd="1" presId="urn:microsoft.com/office/officeart/2005/8/layout/hList1"/>
    <dgm:cxn modelId="{178D942C-D2C6-41B2-966C-14178748675E}" type="presOf" srcId="{AD0D8F9E-662A-4295-9E7B-86F2DE7C9038}" destId="{2B5F63EF-4C6A-4CD1-8E5A-0F5CF269C200}" srcOrd="0" destOrd="0" presId="urn:microsoft.com/office/officeart/2005/8/layout/hList1"/>
    <dgm:cxn modelId="{DCD50B2E-DD61-4EA2-98EE-97435566AF1D}" type="presOf" srcId="{A4BE2494-0FC6-46E2-9EF9-199424121C46}" destId="{AD77D79D-6638-4782-92A2-64A3D20F3430}" srcOrd="0" destOrd="0" presId="urn:microsoft.com/office/officeart/2005/8/layout/hList1"/>
    <dgm:cxn modelId="{71279A6B-33E0-4030-9375-938E08D7EFB3}" type="presOf" srcId="{ADEF7467-CE11-4A51-A118-41C107C71B65}" destId="{4511067D-17EC-4365-B2D6-EA9D314EE272}" srcOrd="0" destOrd="0" presId="urn:microsoft.com/office/officeart/2005/8/layout/hList1"/>
    <dgm:cxn modelId="{62923770-3F79-4842-B47D-FF04A0510CE3}" srcId="{ADEF7467-CE11-4A51-A118-41C107C71B65}" destId="{AD0D8F9E-662A-4295-9E7B-86F2DE7C9038}" srcOrd="0" destOrd="0" parTransId="{37609DF3-DA10-4649-AA2B-B09EFC18DB44}" sibTransId="{42697CD6-A19C-4476-95EF-4A79846A2A04}"/>
    <dgm:cxn modelId="{7409375A-FBE0-4262-8091-BADD6585EF0E}" srcId="{7139A0F7-0B9D-4DB4-9A01-61D58F8FD0AF}" destId="{9F70A6AA-F989-44FE-8003-EA5D0EB6A4B5}" srcOrd="0" destOrd="0" parTransId="{0F3ADEB9-1242-4F61-B340-A299B75F821D}" sibTransId="{5D3223B0-A593-4A7E-94F5-18184612FFB7}"/>
    <dgm:cxn modelId="{4452ED81-99AF-409A-8CD0-2F20D9E01801}" srcId="{91CCC76D-31D8-4480-88B5-4EAE55B6F042}" destId="{A4BE2494-0FC6-46E2-9EF9-199424121C46}" srcOrd="0" destOrd="0" parTransId="{E435AD4E-DD3A-4E68-9523-97EA5661267B}" sibTransId="{63E928E8-CE7B-4E96-9BA7-1E2FF5B65592}"/>
    <dgm:cxn modelId="{EA93078E-E50A-4CC2-B46C-23BD6107F4BC}" type="presOf" srcId="{7139A0F7-0B9D-4DB4-9A01-61D58F8FD0AF}" destId="{97C2BD9E-9A19-4F92-8C1A-CCD5C95D0EB0}" srcOrd="0" destOrd="0" presId="urn:microsoft.com/office/officeart/2005/8/layout/hList1"/>
    <dgm:cxn modelId="{4133BE8F-F80A-493B-B57D-1FB194F0E07B}" type="presOf" srcId="{91CCC76D-31D8-4480-88B5-4EAE55B6F042}" destId="{8EBBDDAD-DC3C-4D88-AC56-BF2E812C2FB2}" srcOrd="0" destOrd="0" presId="urn:microsoft.com/office/officeart/2005/8/layout/hList1"/>
    <dgm:cxn modelId="{430E95A1-884E-4F34-8FE1-AF7179B33AF0}" type="presOf" srcId="{00C6F215-CE11-4831-9F23-B436A2DDD039}" destId="{6EDBFB49-64B4-493B-A18C-A8649A71A6E8}" srcOrd="0" destOrd="0" presId="urn:microsoft.com/office/officeart/2005/8/layout/hList1"/>
    <dgm:cxn modelId="{6C24F0C9-B141-4A8E-93B0-F46D93DD51F6}" srcId="{00C6F215-CE11-4831-9F23-B436A2DDD039}" destId="{ADEF7467-CE11-4A51-A118-41C107C71B65}" srcOrd="2" destOrd="0" parTransId="{D04D7C05-C8D6-4BB5-99B2-0E0CF02DA159}" sibTransId="{E644660A-02AE-45E7-B4B8-F117C74FE5E3}"/>
    <dgm:cxn modelId="{A3FD49E0-5223-4076-A2EF-0C72363A6264}" srcId="{7139A0F7-0B9D-4DB4-9A01-61D58F8FD0AF}" destId="{F8BDD00F-2FD6-4DC1-83C8-90CE62556C02}" srcOrd="1" destOrd="0" parTransId="{5F463BF0-3BE7-49C9-9B86-17239B947A8A}" sibTransId="{4D318489-9C7F-47BB-ABE2-865AB1BC7622}"/>
    <dgm:cxn modelId="{590E21FD-3BD9-4888-A8DF-3EB462BDEDB0}" srcId="{00C6F215-CE11-4831-9F23-B436A2DDD039}" destId="{7139A0F7-0B9D-4DB4-9A01-61D58F8FD0AF}" srcOrd="0" destOrd="0" parTransId="{2C185AC7-08B3-4D7B-8BDB-D9B04B91D62C}" sibTransId="{4E501311-CF40-4E81-93D4-360014A94F48}"/>
    <dgm:cxn modelId="{BEBFA22D-CF55-4CA8-85D5-6F0E12A11E38}" type="presParOf" srcId="{6EDBFB49-64B4-493B-A18C-A8649A71A6E8}" destId="{DED6BAA5-C99D-4880-BD64-B453853D762D}" srcOrd="0" destOrd="0" presId="urn:microsoft.com/office/officeart/2005/8/layout/hList1"/>
    <dgm:cxn modelId="{26238493-DA79-4D4F-9999-EF6750F645FB}" type="presParOf" srcId="{DED6BAA5-C99D-4880-BD64-B453853D762D}" destId="{97C2BD9E-9A19-4F92-8C1A-CCD5C95D0EB0}" srcOrd="0" destOrd="0" presId="urn:microsoft.com/office/officeart/2005/8/layout/hList1"/>
    <dgm:cxn modelId="{B5F98B4C-C113-4A40-BA90-E41ED21D658B}" type="presParOf" srcId="{DED6BAA5-C99D-4880-BD64-B453853D762D}" destId="{6B6074FA-2A27-42A9-B34D-A60FE574B21F}" srcOrd="1" destOrd="0" presId="urn:microsoft.com/office/officeart/2005/8/layout/hList1"/>
    <dgm:cxn modelId="{4159C12D-1939-4076-855A-F1C0CD8BB7AB}" type="presParOf" srcId="{6EDBFB49-64B4-493B-A18C-A8649A71A6E8}" destId="{D64F425C-FCB6-4756-BF29-B570F46F860C}" srcOrd="1" destOrd="0" presId="urn:microsoft.com/office/officeart/2005/8/layout/hList1"/>
    <dgm:cxn modelId="{1171B0CE-0941-48F7-A171-D7842A9B93BF}" type="presParOf" srcId="{6EDBFB49-64B4-493B-A18C-A8649A71A6E8}" destId="{929F9A17-3877-42F7-AA2C-A8F7F9D7CB27}" srcOrd="2" destOrd="0" presId="urn:microsoft.com/office/officeart/2005/8/layout/hList1"/>
    <dgm:cxn modelId="{41D4432B-33E5-4796-BCA9-22231053262F}" type="presParOf" srcId="{929F9A17-3877-42F7-AA2C-A8F7F9D7CB27}" destId="{8EBBDDAD-DC3C-4D88-AC56-BF2E812C2FB2}" srcOrd="0" destOrd="0" presId="urn:microsoft.com/office/officeart/2005/8/layout/hList1"/>
    <dgm:cxn modelId="{1B8025F5-F4F8-4795-A009-570CCE284CE4}" type="presParOf" srcId="{929F9A17-3877-42F7-AA2C-A8F7F9D7CB27}" destId="{AD77D79D-6638-4782-92A2-64A3D20F3430}" srcOrd="1" destOrd="0" presId="urn:microsoft.com/office/officeart/2005/8/layout/hList1"/>
    <dgm:cxn modelId="{9FD216DE-6BC4-414F-B120-437E9F4368D1}" type="presParOf" srcId="{6EDBFB49-64B4-493B-A18C-A8649A71A6E8}" destId="{C0316DFC-7E2C-4A37-B544-9F6E9D42E64D}" srcOrd="3" destOrd="0" presId="urn:microsoft.com/office/officeart/2005/8/layout/hList1"/>
    <dgm:cxn modelId="{764497C4-09FF-47BF-89C0-D0724547DE26}" type="presParOf" srcId="{6EDBFB49-64B4-493B-A18C-A8649A71A6E8}" destId="{A7A9D79C-E3D0-4367-AA40-7397CF1CCEE3}" srcOrd="4" destOrd="0" presId="urn:microsoft.com/office/officeart/2005/8/layout/hList1"/>
    <dgm:cxn modelId="{1A6044F6-BBEC-4D78-A983-6783E66E3FF7}" type="presParOf" srcId="{A7A9D79C-E3D0-4367-AA40-7397CF1CCEE3}" destId="{4511067D-17EC-4365-B2D6-EA9D314EE272}" srcOrd="0" destOrd="0" presId="urn:microsoft.com/office/officeart/2005/8/layout/hList1"/>
    <dgm:cxn modelId="{D5733D91-288C-49CB-B660-3B1EDD5E6C71}" type="presParOf" srcId="{A7A9D79C-E3D0-4367-AA40-7397CF1CCEE3}" destId="{2B5F63EF-4C6A-4CD1-8E5A-0F5CF269C20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C6F215-CE11-4831-9F23-B436A2DDD03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139A0F7-0B9D-4DB4-9A01-61D58F8FD0AF}">
      <dgm:prSet phldrT="[Text]"/>
      <dgm:spPr>
        <a:solidFill>
          <a:srgbClr val="23305D"/>
        </a:solidFill>
      </dgm:spPr>
      <dgm:t>
        <a:bodyPr/>
        <a:lstStyle/>
        <a:p>
          <a:r>
            <a:rPr lang="en-GB" b="1"/>
            <a:t>Disability Confident Scheme</a:t>
          </a:r>
        </a:p>
      </dgm:t>
    </dgm:pt>
    <dgm:pt modelId="{2C185AC7-08B3-4D7B-8BDB-D9B04B91D62C}" type="parTrans" cxnId="{590E21FD-3BD9-4888-A8DF-3EB462BDEDB0}">
      <dgm:prSet/>
      <dgm:spPr/>
      <dgm:t>
        <a:bodyPr/>
        <a:lstStyle/>
        <a:p>
          <a:endParaRPr lang="en-GB"/>
        </a:p>
      </dgm:t>
    </dgm:pt>
    <dgm:pt modelId="{4E501311-CF40-4E81-93D4-360014A94F48}" type="sibTrans" cxnId="{590E21FD-3BD9-4888-A8DF-3EB462BDEDB0}">
      <dgm:prSet/>
      <dgm:spPr/>
      <dgm:t>
        <a:bodyPr/>
        <a:lstStyle/>
        <a:p>
          <a:endParaRPr lang="en-GB"/>
        </a:p>
      </dgm:t>
    </dgm:pt>
    <dgm:pt modelId="{9F70A6AA-F989-44FE-8003-EA5D0EB6A4B5}">
      <dgm:prSet phldrT="[Text]" custT="1"/>
      <dgm:spPr/>
      <dgm:t>
        <a:bodyPr/>
        <a:lstStyle/>
        <a:p>
          <a:pPr>
            <a:buNone/>
          </a:pPr>
          <a:r>
            <a:rPr lang="en-GB" sz="1100">
              <a:solidFill>
                <a:schemeClr val="tx1"/>
              </a:solidFill>
              <a:latin typeface="Arial Nova" panose="020B0504020202020204" pitchFamily="34" charset="0"/>
            </a:rPr>
            <a:t>  As an employer we are committed to promoting and protecting the physical and mental health and well being of all our colleagues and applicants</a:t>
          </a:r>
        </a:p>
      </dgm:t>
    </dgm:pt>
    <dgm:pt modelId="{0F3ADEB9-1242-4F61-B340-A299B75F821D}" type="parTrans" cxnId="{7409375A-FBE0-4262-8091-BADD6585EF0E}">
      <dgm:prSet/>
      <dgm:spPr/>
      <dgm:t>
        <a:bodyPr/>
        <a:lstStyle/>
        <a:p>
          <a:endParaRPr lang="en-GB"/>
        </a:p>
      </dgm:t>
    </dgm:pt>
    <dgm:pt modelId="{5D3223B0-A593-4A7E-94F5-18184612FFB7}" type="sibTrans" cxnId="{7409375A-FBE0-4262-8091-BADD6585EF0E}">
      <dgm:prSet/>
      <dgm:spPr/>
      <dgm:t>
        <a:bodyPr/>
        <a:lstStyle/>
        <a:p>
          <a:endParaRPr lang="en-GB"/>
        </a:p>
      </dgm:t>
    </dgm:pt>
    <dgm:pt modelId="{9B1488C2-6E82-4A35-A571-67DDE13092C1}">
      <dgm:prSet phldrT="[Text]" custT="1"/>
      <dgm:spPr/>
      <dgm:t>
        <a:bodyPr/>
        <a:lstStyle/>
        <a:p>
          <a:pPr>
            <a:buFont typeface="Wingdings" panose="05000000000000000000" pitchFamily="2" charset="2"/>
            <a:buChar char="Ø"/>
          </a:pPr>
          <a:r>
            <a:rPr lang="en-GB" sz="1100">
              <a:solidFill>
                <a:schemeClr val="tx1"/>
              </a:solidFill>
              <a:latin typeface="Arial Nova" panose="020B0504020202020204" pitchFamily="34" charset="0"/>
            </a:rPr>
            <a:t>If you feel that you may need a reasonable adjustment to be made, or you would like to discuss your requirements in more detail, please contact</a:t>
          </a:r>
          <a:r>
            <a:rPr lang="en-GB" sz="1100">
              <a:latin typeface="Arial Nova" panose="020B0504020202020204" pitchFamily="34" charset="0"/>
            </a:rPr>
            <a:t> </a:t>
          </a:r>
          <a:r>
            <a:rPr lang="en-GB" sz="1100" i="1">
              <a:solidFill>
                <a:srgbClr val="23305D"/>
              </a:solidFill>
              <a:latin typeface="Arial Nova" panose="020B0504020202020204" pitchFamily="34" charset="0"/>
              <a:hlinkClick xmlns:r="http://schemas.openxmlformats.org/officeDocument/2006/relationships" r:id="rId1"/>
            </a:rPr>
            <a:t>recruitment@levellingup.gov.uk</a:t>
          </a:r>
          <a:r>
            <a:rPr lang="en-GB" sz="1100" i="1">
              <a:solidFill>
                <a:srgbClr val="23305D"/>
              </a:solidFill>
              <a:latin typeface="Arial Nova" panose="020B0504020202020204" pitchFamily="34" charset="0"/>
            </a:rPr>
            <a:t> </a:t>
          </a:r>
          <a:r>
            <a:rPr lang="en-GB" sz="1100">
              <a:latin typeface="Arial Nova" panose="020B0504020202020204" pitchFamily="34" charset="0"/>
            </a:rPr>
            <a:t>in the first instance.</a:t>
          </a:r>
        </a:p>
      </dgm:t>
    </dgm:pt>
    <dgm:pt modelId="{7799E327-1FBF-4FFE-B98B-AEEA790728BE}" type="parTrans" cxnId="{0A002110-0AD3-43BB-8254-A5814C59B276}">
      <dgm:prSet/>
      <dgm:spPr/>
      <dgm:t>
        <a:bodyPr/>
        <a:lstStyle/>
        <a:p>
          <a:endParaRPr lang="en-GB"/>
        </a:p>
      </dgm:t>
    </dgm:pt>
    <dgm:pt modelId="{DE1CC1EA-5043-4128-BA76-9B3B459C85D2}" type="sibTrans" cxnId="{0A002110-0AD3-43BB-8254-A5814C59B276}">
      <dgm:prSet/>
      <dgm:spPr/>
      <dgm:t>
        <a:bodyPr/>
        <a:lstStyle/>
        <a:p>
          <a:endParaRPr lang="en-GB"/>
        </a:p>
      </dgm:t>
    </dgm:pt>
    <dgm:pt modelId="{91CCC76D-31D8-4480-88B5-4EAE55B6F042}">
      <dgm:prSet phldrT="[Text]"/>
      <dgm:spPr>
        <a:solidFill>
          <a:srgbClr val="23305D"/>
        </a:solidFill>
      </dgm:spPr>
      <dgm:t>
        <a:bodyPr/>
        <a:lstStyle/>
        <a:p>
          <a:r>
            <a:rPr lang="en-GB" b="1"/>
            <a:t>A Great Place to Work for Veterans</a:t>
          </a:r>
        </a:p>
      </dgm:t>
    </dgm:pt>
    <dgm:pt modelId="{BBCDA3C1-176D-4B68-8BE9-37A7E184AEFD}" type="parTrans" cxnId="{2AE1C31E-E9E9-4FB9-A693-20B8F9FA56B2}">
      <dgm:prSet/>
      <dgm:spPr/>
      <dgm:t>
        <a:bodyPr/>
        <a:lstStyle/>
        <a:p>
          <a:endParaRPr lang="en-GB"/>
        </a:p>
      </dgm:t>
    </dgm:pt>
    <dgm:pt modelId="{21A1F6A6-CCD3-4606-8186-E67B2BCE27AD}" type="sibTrans" cxnId="{2AE1C31E-E9E9-4FB9-A693-20B8F9FA56B2}">
      <dgm:prSet/>
      <dgm:spPr/>
      <dgm:t>
        <a:bodyPr/>
        <a:lstStyle/>
        <a:p>
          <a:endParaRPr lang="en-GB"/>
        </a:p>
      </dgm:t>
    </dgm:pt>
    <dgm:pt modelId="{A4BE2494-0FC6-46E2-9EF9-199424121C46}">
      <dgm:prSet phldrT="[Text]"/>
      <dgm:spPr/>
      <dgm:t>
        <a:bodyPr/>
        <a:lstStyle/>
        <a:p>
          <a:pPr>
            <a:buNone/>
          </a:pPr>
          <a:r>
            <a:rPr lang="en-GB" b="0" i="0">
              <a:solidFill>
                <a:schemeClr val="tx1"/>
              </a:solidFill>
              <a:effectLst/>
              <a:latin typeface="Arial Nova" panose="020B0504020202020204" pitchFamily="34" charset="0"/>
            </a:rPr>
            <a:t> Veterans are  defined as anyone who has served for at least one day in Her Majesty’s Armed Forces (Regular or Reserve). To be defined as a veteran they must be in transition from or ceased to be a member of Her Majesty’s Armed Forces. To be eligible to apply for roles under the initiative, veterans must meet certain eligibility criteria. </a:t>
          </a:r>
          <a:endParaRPr lang="en-GB">
            <a:solidFill>
              <a:schemeClr val="tx1"/>
            </a:solidFill>
          </a:endParaRPr>
        </a:p>
      </dgm:t>
    </dgm:pt>
    <dgm:pt modelId="{E435AD4E-DD3A-4E68-9523-97EA5661267B}" type="parTrans" cxnId="{4452ED81-99AF-409A-8CD0-2F20D9E01801}">
      <dgm:prSet/>
      <dgm:spPr/>
      <dgm:t>
        <a:bodyPr/>
        <a:lstStyle/>
        <a:p>
          <a:endParaRPr lang="en-GB"/>
        </a:p>
      </dgm:t>
    </dgm:pt>
    <dgm:pt modelId="{63E928E8-CE7B-4E96-9BA7-1E2FF5B65592}" type="sibTrans" cxnId="{4452ED81-99AF-409A-8CD0-2F20D9E01801}">
      <dgm:prSet/>
      <dgm:spPr/>
      <dgm:t>
        <a:bodyPr/>
        <a:lstStyle/>
        <a:p>
          <a:endParaRPr lang="en-GB"/>
        </a:p>
      </dgm:t>
    </dgm:pt>
    <dgm:pt modelId="{ADEF7467-CE11-4A51-A118-41C107C71B65}">
      <dgm:prSet phldrT="[Text]"/>
      <dgm:spPr>
        <a:solidFill>
          <a:srgbClr val="23305D"/>
        </a:solidFill>
      </dgm:spPr>
      <dgm:t>
        <a:bodyPr/>
        <a:lstStyle/>
        <a:p>
          <a:r>
            <a:rPr lang="en-GB" b="1"/>
            <a:t>Redeployment Interview Scheme</a:t>
          </a:r>
        </a:p>
      </dgm:t>
    </dgm:pt>
    <dgm:pt modelId="{D04D7C05-C8D6-4BB5-99B2-0E0CF02DA159}" type="parTrans" cxnId="{6C24F0C9-B141-4A8E-93B0-F46D93DD51F6}">
      <dgm:prSet/>
      <dgm:spPr/>
      <dgm:t>
        <a:bodyPr/>
        <a:lstStyle/>
        <a:p>
          <a:endParaRPr lang="en-GB"/>
        </a:p>
      </dgm:t>
    </dgm:pt>
    <dgm:pt modelId="{E644660A-02AE-45E7-B4B8-F117C74FE5E3}" type="sibTrans" cxnId="{6C24F0C9-B141-4A8E-93B0-F46D93DD51F6}">
      <dgm:prSet/>
      <dgm:spPr/>
      <dgm:t>
        <a:bodyPr/>
        <a:lstStyle/>
        <a:p>
          <a:endParaRPr lang="en-GB"/>
        </a:p>
      </dgm:t>
    </dgm:pt>
    <dgm:pt modelId="{AD0D8F9E-662A-4295-9E7B-86F2DE7C9038}">
      <dgm:prSet phldrT="[Text]"/>
      <dgm:spPr/>
      <dgm:t>
        <a:bodyPr/>
        <a:lstStyle/>
        <a:p>
          <a:pPr>
            <a:buFont typeface="Wingdings" panose="05000000000000000000" pitchFamily="2" charset="2"/>
            <a:buChar char="Ø"/>
          </a:pPr>
          <a:r>
            <a:rPr lang="en-GB" b="0" i="0">
              <a:latin typeface="Arial Nova" panose="020B0504020202020204" pitchFamily="34" charset="0"/>
            </a:rPr>
            <a:t>The Scheme applies to all civil service employees at all grades, including Senior Civil Servants (SCS) in Departments and Crown Arms Length Bodies (ALBs), who are at risk of redundancy.</a:t>
          </a:r>
          <a:endParaRPr lang="en-GB">
            <a:latin typeface="Arial Nova" panose="020B0504020202020204" pitchFamily="34" charset="0"/>
          </a:endParaRPr>
        </a:p>
      </dgm:t>
    </dgm:pt>
    <dgm:pt modelId="{37609DF3-DA10-4649-AA2B-B09EFC18DB44}" type="parTrans" cxnId="{62923770-3F79-4842-B47D-FF04A0510CE3}">
      <dgm:prSet/>
      <dgm:spPr/>
      <dgm:t>
        <a:bodyPr/>
        <a:lstStyle/>
        <a:p>
          <a:endParaRPr lang="en-GB"/>
        </a:p>
      </dgm:t>
    </dgm:pt>
    <dgm:pt modelId="{42697CD6-A19C-4476-95EF-4A79846A2A04}" type="sibTrans" cxnId="{62923770-3F79-4842-B47D-FF04A0510CE3}">
      <dgm:prSet/>
      <dgm:spPr/>
      <dgm:t>
        <a:bodyPr/>
        <a:lstStyle/>
        <a:p>
          <a:endParaRPr lang="en-GB"/>
        </a:p>
      </dgm:t>
    </dgm:pt>
    <dgm:pt modelId="{9B9C3650-BE6C-4A1B-8B25-8D8028B535F7}">
      <dgm:prSet phldrT="[Text]"/>
      <dgm:spPr/>
      <dgm:t>
        <a:bodyPr/>
        <a:lstStyle/>
        <a:p>
          <a:pPr>
            <a:buFont typeface="Wingdings" panose="05000000000000000000" pitchFamily="2" charset="2"/>
            <a:buChar char="Ø"/>
          </a:pPr>
          <a:r>
            <a:rPr lang="en-GB" b="0" i="0">
              <a:latin typeface="Arial Nova" panose="020B0504020202020204" pitchFamily="34" charset="0"/>
            </a:rPr>
            <a:t>Prospective applicants will be eligible to use the scheme from the point they become at risk of redundancy up until the time they leave the department, either due to the redundancy or because they secure an alternative role. </a:t>
          </a:r>
          <a:endParaRPr lang="en-GB">
            <a:latin typeface="Arial Nova" panose="020B0504020202020204" pitchFamily="34" charset="0"/>
          </a:endParaRPr>
        </a:p>
      </dgm:t>
    </dgm:pt>
    <dgm:pt modelId="{963CF62C-513E-4D07-996C-4158A7AA81F5}" type="parTrans" cxnId="{0857C1AC-0BD3-46F5-BABE-79D4663BF2A0}">
      <dgm:prSet/>
      <dgm:spPr/>
      <dgm:t>
        <a:bodyPr/>
        <a:lstStyle/>
        <a:p>
          <a:endParaRPr lang="en-GB"/>
        </a:p>
      </dgm:t>
    </dgm:pt>
    <dgm:pt modelId="{2DB93011-69FC-42D7-A75A-83374B4B056D}" type="sibTrans" cxnId="{0857C1AC-0BD3-46F5-BABE-79D4663BF2A0}">
      <dgm:prSet/>
      <dgm:spPr/>
      <dgm:t>
        <a:bodyPr/>
        <a:lstStyle/>
        <a:p>
          <a:endParaRPr lang="en-GB"/>
        </a:p>
      </dgm:t>
    </dgm:pt>
    <dgm:pt modelId="{F8BDD00F-2FD6-4DC1-83C8-90CE62556C02}">
      <dgm:prSet phldrT="[Text]" custT="1"/>
      <dgm:spPr/>
      <dgm:t>
        <a:bodyPr/>
        <a:lstStyle/>
        <a:p>
          <a:pPr>
            <a:buNone/>
          </a:pPr>
          <a:endParaRPr lang="en-GB" sz="1100">
            <a:latin typeface="Arial Nova" panose="020B0504020202020204" pitchFamily="34" charset="0"/>
          </a:endParaRPr>
        </a:p>
      </dgm:t>
    </dgm:pt>
    <dgm:pt modelId="{5F463BF0-3BE7-49C9-9B86-17239B947A8A}" type="parTrans" cxnId="{A3FD49E0-5223-4076-A2EF-0C72363A6264}">
      <dgm:prSet/>
      <dgm:spPr/>
      <dgm:t>
        <a:bodyPr/>
        <a:lstStyle/>
        <a:p>
          <a:endParaRPr lang="en-GB"/>
        </a:p>
      </dgm:t>
    </dgm:pt>
    <dgm:pt modelId="{4D318489-9C7F-47BB-ABE2-865AB1BC7622}" type="sibTrans" cxnId="{A3FD49E0-5223-4076-A2EF-0C72363A6264}">
      <dgm:prSet/>
      <dgm:spPr/>
      <dgm:t>
        <a:bodyPr/>
        <a:lstStyle/>
        <a:p>
          <a:endParaRPr lang="en-GB"/>
        </a:p>
      </dgm:t>
    </dgm:pt>
    <dgm:pt modelId="{BF76F57A-AD14-4706-B152-B13931F117BE}">
      <dgm:prSet phldrT="[Text]" custT="1"/>
      <dgm:spPr/>
      <dgm:t>
        <a:bodyPr/>
        <a:lstStyle/>
        <a:p>
          <a:pPr>
            <a:buFont typeface="Wingdings" panose="05000000000000000000" pitchFamily="2" charset="2"/>
            <a:buChar char="Ø"/>
          </a:pPr>
          <a:r>
            <a:rPr lang="en-GB" sz="1100">
              <a:solidFill>
                <a:schemeClr val="tx1"/>
              </a:solidFill>
              <a:latin typeface="Arial Nova" panose="020B0504020202020204" pitchFamily="34" charset="0"/>
            </a:rPr>
            <a:t>DLUHC operates the Disability Confident Scheme (DCS) to help widen employment opportunities for disabled people. All Disability Confident Scheme applicants who meet the minimum standard are invited to attend interview. Applicants with a neurodivergence can apply under the Disability Confident Scheme. This includes; Attention deficit disorders, Autism (including Asperger’s), Developmental coordination disorder (previously known as Dyspraxia). </a:t>
          </a:r>
        </a:p>
      </dgm:t>
    </dgm:pt>
    <dgm:pt modelId="{A5BE3DEE-6570-49DA-902E-221DBAC65C23}" type="parTrans" cxnId="{76B8E349-A842-4698-8595-B3B31ECA9263}">
      <dgm:prSet/>
      <dgm:spPr/>
      <dgm:t>
        <a:bodyPr/>
        <a:lstStyle/>
        <a:p>
          <a:endParaRPr lang="en-GB"/>
        </a:p>
      </dgm:t>
    </dgm:pt>
    <dgm:pt modelId="{92CB4C1B-4C76-46BC-A92D-199494406CA0}" type="sibTrans" cxnId="{76B8E349-A842-4698-8595-B3B31ECA9263}">
      <dgm:prSet/>
      <dgm:spPr/>
      <dgm:t>
        <a:bodyPr/>
        <a:lstStyle/>
        <a:p>
          <a:endParaRPr lang="en-GB"/>
        </a:p>
      </dgm:t>
    </dgm:pt>
    <dgm:pt modelId="{CC7C6B5A-225C-4B38-92A2-21EDCA847A16}">
      <dgm:prSet phldrT="[Text]" custT="1"/>
      <dgm:spPr/>
      <dgm:t>
        <a:bodyPr/>
        <a:lstStyle/>
        <a:p>
          <a:pPr>
            <a:buNone/>
          </a:pPr>
          <a:endParaRPr lang="en-GB" sz="1100">
            <a:solidFill>
              <a:schemeClr val="tx1"/>
            </a:solidFill>
            <a:latin typeface="Arial Nova" panose="020B0504020202020204" pitchFamily="34" charset="0"/>
          </a:endParaRPr>
        </a:p>
      </dgm:t>
    </dgm:pt>
    <dgm:pt modelId="{E02FEFD3-D737-4FE2-8785-37B7A910599A}" type="parTrans" cxnId="{FD716928-BA1A-4899-859B-D289D8EF16F4}">
      <dgm:prSet/>
      <dgm:spPr/>
      <dgm:t>
        <a:bodyPr/>
        <a:lstStyle/>
        <a:p>
          <a:endParaRPr lang="en-GB"/>
        </a:p>
      </dgm:t>
    </dgm:pt>
    <dgm:pt modelId="{C4755FD6-90F1-4EF5-86C3-14F620CA7B38}" type="sibTrans" cxnId="{FD716928-BA1A-4899-859B-D289D8EF16F4}">
      <dgm:prSet/>
      <dgm:spPr/>
      <dgm:t>
        <a:bodyPr/>
        <a:lstStyle/>
        <a:p>
          <a:endParaRPr lang="en-GB"/>
        </a:p>
      </dgm:t>
    </dgm:pt>
    <dgm:pt modelId="{8A0234A7-01C1-4245-AF25-BDC64E716B84}">
      <dgm:prSet phldrT="[Text]" custT="1"/>
      <dgm:spPr/>
      <dgm:t>
        <a:bodyPr/>
        <a:lstStyle/>
        <a:p>
          <a:pPr>
            <a:buFont typeface="Wingdings" panose="05000000000000000000" pitchFamily="2" charset="2"/>
            <a:buNone/>
          </a:pPr>
          <a:endParaRPr lang="en-GB" sz="1100">
            <a:solidFill>
              <a:schemeClr val="tx1"/>
            </a:solidFill>
            <a:latin typeface="Arial Nova" panose="020B0504020202020204" pitchFamily="34" charset="0"/>
          </a:endParaRPr>
        </a:p>
      </dgm:t>
    </dgm:pt>
    <dgm:pt modelId="{6EF34D31-A134-4636-B9BE-F9E76104DF37}" type="parTrans" cxnId="{4D2D866F-AA82-41AD-8A5E-1108576CBC68}">
      <dgm:prSet/>
      <dgm:spPr/>
      <dgm:t>
        <a:bodyPr/>
        <a:lstStyle/>
        <a:p>
          <a:endParaRPr lang="en-GB"/>
        </a:p>
      </dgm:t>
    </dgm:pt>
    <dgm:pt modelId="{95F05576-26FE-4EA9-B541-BBF235107133}" type="sibTrans" cxnId="{4D2D866F-AA82-41AD-8A5E-1108576CBC68}">
      <dgm:prSet/>
      <dgm:spPr/>
      <dgm:t>
        <a:bodyPr/>
        <a:lstStyle/>
        <a:p>
          <a:endParaRPr lang="en-GB"/>
        </a:p>
      </dgm:t>
    </dgm:pt>
    <dgm:pt modelId="{199AFA0B-A5F5-4F96-8543-CAB14B42C186}">
      <dgm:prSet phldrT="[Text]" custT="1"/>
      <dgm:spPr/>
      <dgm:t>
        <a:bodyPr/>
        <a:lstStyle/>
        <a:p>
          <a:pPr>
            <a:buFont typeface="Wingdings" panose="05000000000000000000" pitchFamily="2" charset="2"/>
            <a:buChar char="Ø"/>
          </a:pPr>
          <a:r>
            <a:rPr lang="en-GB" sz="1100">
              <a:latin typeface="Arial Nova" panose="020B0504020202020204" pitchFamily="34" charset="0"/>
            </a:rPr>
            <a:t>For more information on the Disability Confident Scheme please click </a:t>
          </a:r>
          <a:r>
            <a:rPr lang="en-GB" sz="1100">
              <a:latin typeface="Arial Nova" panose="020B0504020202020204" pitchFamily="34" charset="0"/>
              <a:hlinkClick xmlns:r="http://schemas.openxmlformats.org/officeDocument/2006/relationships" r:id="rId2"/>
            </a:rPr>
            <a:t>here</a:t>
          </a:r>
          <a:r>
            <a:rPr lang="en-GB" sz="1100">
              <a:latin typeface="Arial Nova" panose="020B0504020202020204" pitchFamily="34" charset="0"/>
            </a:rPr>
            <a:t> </a:t>
          </a:r>
        </a:p>
      </dgm:t>
    </dgm:pt>
    <dgm:pt modelId="{2E966F95-6725-40B3-8C25-95E9F9C93A5E}" type="parTrans" cxnId="{D590A9F8-B8E3-4BF6-9E93-71D9F39151D4}">
      <dgm:prSet/>
      <dgm:spPr/>
      <dgm:t>
        <a:bodyPr/>
        <a:lstStyle/>
        <a:p>
          <a:endParaRPr lang="en-GB"/>
        </a:p>
      </dgm:t>
    </dgm:pt>
    <dgm:pt modelId="{3D803729-C584-4E12-BE68-A6326FC28D42}" type="sibTrans" cxnId="{D590A9F8-B8E3-4BF6-9E93-71D9F39151D4}">
      <dgm:prSet/>
      <dgm:spPr/>
      <dgm:t>
        <a:bodyPr/>
        <a:lstStyle/>
        <a:p>
          <a:endParaRPr lang="en-GB"/>
        </a:p>
      </dgm:t>
    </dgm:pt>
    <dgm:pt modelId="{9943DB63-902B-4652-84B9-98448C760B90}">
      <dgm:prSet phldrT="[Text]" custT="1"/>
      <dgm:spPr/>
      <dgm:t>
        <a:bodyPr/>
        <a:lstStyle/>
        <a:p>
          <a:pPr>
            <a:buFont typeface="Wingdings" panose="05000000000000000000" pitchFamily="2" charset="2"/>
            <a:buChar char="Ø"/>
          </a:pPr>
          <a:endParaRPr lang="en-GB" sz="1100">
            <a:latin typeface="Arial Nova" panose="020B0504020202020204" pitchFamily="34" charset="0"/>
          </a:endParaRPr>
        </a:p>
      </dgm:t>
    </dgm:pt>
    <dgm:pt modelId="{A41A42E9-3AD7-4734-BFC5-D6CB8ABD4C14}" type="parTrans" cxnId="{88C393EE-2E1A-4DCB-9D90-5CB0818448E5}">
      <dgm:prSet/>
      <dgm:spPr/>
      <dgm:t>
        <a:bodyPr/>
        <a:lstStyle/>
        <a:p>
          <a:endParaRPr lang="en-GB"/>
        </a:p>
      </dgm:t>
    </dgm:pt>
    <dgm:pt modelId="{9F773B6B-248F-4AD8-9D0C-240079F9F304}" type="sibTrans" cxnId="{88C393EE-2E1A-4DCB-9D90-5CB0818448E5}">
      <dgm:prSet/>
      <dgm:spPr/>
      <dgm:t>
        <a:bodyPr/>
        <a:lstStyle/>
        <a:p>
          <a:endParaRPr lang="en-GB"/>
        </a:p>
      </dgm:t>
    </dgm:pt>
    <dgm:pt modelId="{67915576-AD29-4BC2-90C8-B30075D8CF2A}">
      <dgm:prSet phldrT="[Text]"/>
      <dgm:spPr/>
      <dgm:t>
        <a:bodyPr/>
        <a:lstStyle/>
        <a:p>
          <a:pPr>
            <a:buFont typeface="Wingdings" panose="05000000000000000000" pitchFamily="2" charset="2"/>
            <a:buNone/>
          </a:pPr>
          <a:r>
            <a:rPr lang="en-GB" b="0" i="0">
              <a:solidFill>
                <a:schemeClr val="tx1"/>
              </a:solidFill>
              <a:effectLst/>
              <a:latin typeface="Arial Nova" panose="020B0504020202020204" pitchFamily="34" charset="0"/>
            </a:rPr>
            <a:t> To be eligible for this scheme in the Civil Service, a veteran must: </a:t>
          </a:r>
          <a:endParaRPr lang="en-GB">
            <a:solidFill>
              <a:schemeClr val="tx1"/>
            </a:solidFill>
          </a:endParaRPr>
        </a:p>
      </dgm:t>
    </dgm:pt>
    <dgm:pt modelId="{B8DAFE6E-0BF6-4421-8B63-7B6A018D7403}" type="parTrans" cxnId="{60A1D6BD-9998-47CF-9EF1-40912F84195C}">
      <dgm:prSet/>
      <dgm:spPr/>
      <dgm:t>
        <a:bodyPr/>
        <a:lstStyle/>
        <a:p>
          <a:endParaRPr lang="en-GB"/>
        </a:p>
      </dgm:t>
    </dgm:pt>
    <dgm:pt modelId="{10CB51D5-AEAF-41A8-BE38-49D3752C8945}" type="sibTrans" cxnId="{60A1D6BD-9998-47CF-9EF1-40912F84195C}">
      <dgm:prSet/>
      <dgm:spPr/>
      <dgm:t>
        <a:bodyPr/>
        <a:lstStyle/>
        <a:p>
          <a:endParaRPr lang="en-GB"/>
        </a:p>
      </dgm:t>
    </dgm:pt>
    <dgm:pt modelId="{AEC73F75-F12B-48AA-BE8A-66C1E1ED8EC9}">
      <dgm:prSet phldrT="[Text]"/>
      <dgm:spPr/>
      <dgm:t>
        <a:bodyPr/>
        <a:lstStyle/>
        <a:p>
          <a:pPr>
            <a:buNone/>
          </a:pPr>
          <a:endParaRPr lang="en-GB">
            <a:solidFill>
              <a:schemeClr val="tx1"/>
            </a:solidFill>
          </a:endParaRPr>
        </a:p>
      </dgm:t>
    </dgm:pt>
    <dgm:pt modelId="{A20AFE70-EFE5-4CB2-8782-E7D4EC11D421}" type="parTrans" cxnId="{4A704607-EF5A-4328-9361-79E37B4D78AF}">
      <dgm:prSet/>
      <dgm:spPr/>
      <dgm:t>
        <a:bodyPr/>
        <a:lstStyle/>
        <a:p>
          <a:endParaRPr lang="en-GB"/>
        </a:p>
      </dgm:t>
    </dgm:pt>
    <dgm:pt modelId="{2B0F5849-0EE8-4DAB-9238-6479343E2B41}" type="sibTrans" cxnId="{4A704607-EF5A-4328-9361-79E37B4D78AF}">
      <dgm:prSet/>
      <dgm:spPr/>
      <dgm:t>
        <a:bodyPr/>
        <a:lstStyle/>
        <a:p>
          <a:endParaRPr lang="en-GB"/>
        </a:p>
      </dgm:t>
    </dgm:pt>
    <dgm:pt modelId="{2324690C-84E3-4D74-AB58-41B87F165151}">
      <dgm:prSet/>
      <dgm:spPr/>
      <dgm:t>
        <a:bodyPr/>
        <a:lstStyle/>
        <a:p>
          <a:pPr>
            <a:buFont typeface="Wingdings" panose="05000000000000000000" pitchFamily="2" charset="2"/>
            <a:buChar char="Ø"/>
          </a:pPr>
          <a:r>
            <a:rPr lang="en-GB" b="0" i="0">
              <a:solidFill>
                <a:schemeClr val="tx1"/>
              </a:solidFill>
              <a:effectLst/>
              <a:latin typeface="Arial Nova" panose="020B0504020202020204" pitchFamily="34" charset="0"/>
            </a:rPr>
            <a:t> have served for at least one year in Her Majesty's Armed Forces (as a Regular or Reserve);   </a:t>
          </a:r>
        </a:p>
      </dgm:t>
    </dgm:pt>
    <dgm:pt modelId="{85FB3F9A-7D2A-4E03-8328-44CAAD37007F}" type="parTrans" cxnId="{4FBFF11D-7AE0-4F5E-B9B9-318A796F2AEC}">
      <dgm:prSet/>
      <dgm:spPr/>
      <dgm:t>
        <a:bodyPr/>
        <a:lstStyle/>
        <a:p>
          <a:endParaRPr lang="en-GB"/>
        </a:p>
      </dgm:t>
    </dgm:pt>
    <dgm:pt modelId="{010F9281-C5F3-4267-B54C-E3E9230A47CA}" type="sibTrans" cxnId="{4FBFF11D-7AE0-4F5E-B9B9-318A796F2AEC}">
      <dgm:prSet/>
      <dgm:spPr/>
      <dgm:t>
        <a:bodyPr/>
        <a:lstStyle/>
        <a:p>
          <a:endParaRPr lang="en-GB"/>
        </a:p>
      </dgm:t>
    </dgm:pt>
    <dgm:pt modelId="{898F1AAE-76EC-405E-BE7C-D1C05500D006}">
      <dgm:prSet/>
      <dgm:spPr/>
      <dgm:t>
        <a:bodyPr/>
        <a:lstStyle/>
        <a:p>
          <a:pPr>
            <a:buFont typeface="Wingdings" panose="05000000000000000000" pitchFamily="2" charset="2"/>
            <a:buChar char="Ø"/>
          </a:pPr>
          <a:r>
            <a:rPr lang="en-GB" b="0" i="0">
              <a:solidFill>
                <a:schemeClr val="tx1"/>
              </a:solidFill>
              <a:effectLst/>
              <a:latin typeface="Arial Nova" panose="020B0504020202020204" pitchFamily="34" charset="0"/>
            </a:rPr>
            <a:t> not already be a Civil Servant, or be employed by a Civil Service Commission </a:t>
          </a:r>
        </a:p>
      </dgm:t>
    </dgm:pt>
    <dgm:pt modelId="{69DAB168-C098-4690-B664-5F59A4EEB35C}" type="parTrans" cxnId="{037CB77F-7496-4585-885F-5F2B12809D86}">
      <dgm:prSet/>
      <dgm:spPr/>
      <dgm:t>
        <a:bodyPr/>
        <a:lstStyle/>
        <a:p>
          <a:endParaRPr lang="en-GB"/>
        </a:p>
      </dgm:t>
    </dgm:pt>
    <dgm:pt modelId="{C54F1C78-3D4C-4DB7-8FDE-A4C7391023DB}" type="sibTrans" cxnId="{037CB77F-7496-4585-885F-5F2B12809D86}">
      <dgm:prSet/>
      <dgm:spPr/>
      <dgm:t>
        <a:bodyPr/>
        <a:lstStyle/>
        <a:p>
          <a:endParaRPr lang="en-GB"/>
        </a:p>
      </dgm:t>
    </dgm:pt>
    <dgm:pt modelId="{CA916E7E-1F9C-4DCF-928D-DF61E3444353}">
      <dgm:prSet/>
      <dgm:spPr/>
      <dgm:t>
        <a:bodyPr/>
        <a:lstStyle/>
        <a:p>
          <a:pPr>
            <a:buFont typeface="Wingdings" panose="05000000000000000000" pitchFamily="2" charset="2"/>
            <a:buNone/>
          </a:pPr>
          <a:r>
            <a:rPr lang="en-GB" b="0" i="0">
              <a:solidFill>
                <a:schemeClr val="tx1"/>
              </a:solidFill>
              <a:effectLst/>
              <a:latin typeface="Arial Nova" panose="020B0504020202020204" pitchFamily="34" charset="0"/>
            </a:rPr>
            <a:t>  accredited public body. </a:t>
          </a:r>
        </a:p>
      </dgm:t>
    </dgm:pt>
    <dgm:pt modelId="{A71C3346-ECD8-43BD-90B2-69BC6F8D30EC}" type="parTrans" cxnId="{EE34325E-3542-4F9D-8371-C5FE9F378583}">
      <dgm:prSet/>
      <dgm:spPr/>
      <dgm:t>
        <a:bodyPr/>
        <a:lstStyle/>
        <a:p>
          <a:endParaRPr lang="en-GB"/>
        </a:p>
      </dgm:t>
    </dgm:pt>
    <dgm:pt modelId="{7B2857BA-C594-45A2-9DC6-06B654AA492C}" type="sibTrans" cxnId="{EE34325E-3542-4F9D-8371-C5FE9F378583}">
      <dgm:prSet/>
      <dgm:spPr/>
      <dgm:t>
        <a:bodyPr/>
        <a:lstStyle/>
        <a:p>
          <a:endParaRPr lang="en-GB"/>
        </a:p>
      </dgm:t>
    </dgm:pt>
    <dgm:pt modelId="{158DF7A1-7F6A-4A56-BBB9-2B1230FDC217}">
      <dgm:prSet/>
      <dgm:spPr/>
      <dgm:t>
        <a:bodyPr/>
        <a:lstStyle/>
        <a:p>
          <a:pPr>
            <a:buFont typeface="Wingdings" panose="05000000000000000000" pitchFamily="2" charset="2"/>
            <a:buChar char="Ø"/>
          </a:pPr>
          <a:r>
            <a:rPr lang="en-GB" b="0" i="0">
              <a:solidFill>
                <a:schemeClr val="tx1"/>
              </a:solidFill>
              <a:effectLst/>
              <a:latin typeface="Arial Nova" panose="020B0504020202020204" pitchFamily="34" charset="0"/>
            </a:rPr>
            <a:t> There is no maximum time limit from when an individual left Her Majesty’s </a:t>
          </a:r>
        </a:p>
      </dgm:t>
    </dgm:pt>
    <dgm:pt modelId="{45386297-3066-4B95-AE1A-28D54DCFCD4A}" type="parTrans" cxnId="{916D876C-E680-4833-8819-BF0C249FF0B1}">
      <dgm:prSet/>
      <dgm:spPr/>
      <dgm:t>
        <a:bodyPr/>
        <a:lstStyle/>
        <a:p>
          <a:endParaRPr lang="en-GB"/>
        </a:p>
      </dgm:t>
    </dgm:pt>
    <dgm:pt modelId="{4A228F63-8F65-42C3-A4B0-7079784076F2}" type="sibTrans" cxnId="{916D876C-E680-4833-8819-BF0C249FF0B1}">
      <dgm:prSet/>
      <dgm:spPr/>
      <dgm:t>
        <a:bodyPr/>
        <a:lstStyle/>
        <a:p>
          <a:endParaRPr lang="en-GB"/>
        </a:p>
      </dgm:t>
    </dgm:pt>
    <dgm:pt modelId="{E8CB5D6E-4D2E-4A0D-A22C-0F0B74CB6DC3}">
      <dgm:prSet/>
      <dgm:spPr/>
      <dgm:t>
        <a:bodyPr/>
        <a:lstStyle/>
        <a:p>
          <a:pPr>
            <a:buFont typeface="Wingdings" panose="05000000000000000000" pitchFamily="2" charset="2"/>
            <a:buChar char="Ø"/>
          </a:pPr>
          <a:r>
            <a:rPr lang="en-GB" b="0" i="0">
              <a:solidFill>
                <a:schemeClr val="tx1"/>
              </a:solidFill>
              <a:effectLst/>
              <a:latin typeface="Arial Nova" panose="020B0504020202020204" pitchFamily="34" charset="0"/>
            </a:rPr>
            <a:t> Armed Forces to be eligible for this    initiative. </a:t>
          </a:r>
        </a:p>
      </dgm:t>
    </dgm:pt>
    <dgm:pt modelId="{7E08DD13-2C44-4439-A2B0-BC0396E8D0AB}" type="parTrans" cxnId="{6BE60C9D-4713-4987-A8C5-04C430B3D8B1}">
      <dgm:prSet/>
      <dgm:spPr/>
      <dgm:t>
        <a:bodyPr/>
        <a:lstStyle/>
        <a:p>
          <a:endParaRPr lang="en-GB"/>
        </a:p>
      </dgm:t>
    </dgm:pt>
    <dgm:pt modelId="{C2F88734-E24C-4B31-B3DD-589C38238163}" type="sibTrans" cxnId="{6BE60C9D-4713-4987-A8C5-04C430B3D8B1}">
      <dgm:prSet/>
      <dgm:spPr/>
      <dgm:t>
        <a:bodyPr/>
        <a:lstStyle/>
        <a:p>
          <a:endParaRPr lang="en-GB"/>
        </a:p>
      </dgm:t>
    </dgm:pt>
    <dgm:pt modelId="{815CC297-AFDA-4363-B379-D0766FD58E6D}">
      <dgm:prSet/>
      <dgm:spPr/>
      <dgm:t>
        <a:bodyPr/>
        <a:lstStyle/>
        <a:p>
          <a:pPr>
            <a:buFont typeface="Wingdings" panose="05000000000000000000" pitchFamily="2" charset="2"/>
            <a:buChar char="Ø"/>
          </a:pPr>
          <a:r>
            <a:rPr lang="en-GB" b="0" i="0">
              <a:solidFill>
                <a:srgbClr val="000000"/>
              </a:solidFill>
              <a:effectLst/>
              <a:latin typeface="Arial Nova" panose="020B0504020202020204" pitchFamily="34" charset="0"/>
            </a:rPr>
            <a:t>For more information on the Great Place to Work for Veterans Scheme please click </a:t>
          </a:r>
          <a:r>
            <a:rPr lang="en-GB" b="0" i="0">
              <a:solidFill>
                <a:srgbClr val="000000"/>
              </a:solidFill>
              <a:effectLst/>
              <a:latin typeface="Arial Nova" panose="020B0504020202020204" pitchFamily="34" charset="0"/>
              <a:hlinkClick xmlns:r="http://schemas.openxmlformats.org/officeDocument/2006/relationships" r:id="rId3"/>
            </a:rPr>
            <a:t>here</a:t>
          </a:r>
          <a:r>
            <a:rPr lang="en-GB" b="0" i="0">
              <a:solidFill>
                <a:srgbClr val="000000"/>
              </a:solidFill>
              <a:effectLst/>
              <a:latin typeface="Arial Nova" panose="020B0504020202020204" pitchFamily="34" charset="0"/>
            </a:rPr>
            <a:t> </a:t>
          </a:r>
        </a:p>
      </dgm:t>
    </dgm:pt>
    <dgm:pt modelId="{8FAAA2AF-D7A7-4762-8F50-F6DC23C2BCD7}" type="parTrans" cxnId="{CD7DB7CC-942B-4E6E-864B-84E0D6C65BFA}">
      <dgm:prSet/>
      <dgm:spPr/>
      <dgm:t>
        <a:bodyPr/>
        <a:lstStyle/>
        <a:p>
          <a:endParaRPr lang="en-GB"/>
        </a:p>
      </dgm:t>
    </dgm:pt>
    <dgm:pt modelId="{C65BBA2E-5C9E-4E37-BB67-251F9BBDF3C0}" type="sibTrans" cxnId="{CD7DB7CC-942B-4E6E-864B-84E0D6C65BFA}">
      <dgm:prSet/>
      <dgm:spPr/>
      <dgm:t>
        <a:bodyPr/>
        <a:lstStyle/>
        <a:p>
          <a:endParaRPr lang="en-GB"/>
        </a:p>
      </dgm:t>
    </dgm:pt>
    <dgm:pt modelId="{E61969CF-D3F9-4438-9CD8-B7B56A6AD6FA}">
      <dgm:prSet/>
      <dgm:spPr/>
      <dgm:t>
        <a:bodyPr/>
        <a:lstStyle/>
        <a:p>
          <a:pPr>
            <a:buNone/>
          </a:pPr>
          <a:endParaRPr lang="en-GB" b="0" i="0">
            <a:solidFill>
              <a:srgbClr val="000000"/>
            </a:solidFill>
            <a:effectLst/>
            <a:latin typeface="Arial Nova" panose="020B0504020202020204" pitchFamily="34" charset="0"/>
          </a:endParaRPr>
        </a:p>
      </dgm:t>
    </dgm:pt>
    <dgm:pt modelId="{9154D416-FC65-46C5-8794-E83C015BB591}" type="parTrans" cxnId="{C17AD927-A671-4E21-80EB-223F1241E4F2}">
      <dgm:prSet/>
      <dgm:spPr/>
      <dgm:t>
        <a:bodyPr/>
        <a:lstStyle/>
        <a:p>
          <a:endParaRPr lang="en-GB"/>
        </a:p>
      </dgm:t>
    </dgm:pt>
    <dgm:pt modelId="{60C9270A-F939-4105-846A-D4E3F1309100}" type="sibTrans" cxnId="{C17AD927-A671-4E21-80EB-223F1241E4F2}">
      <dgm:prSet/>
      <dgm:spPr/>
      <dgm:t>
        <a:bodyPr/>
        <a:lstStyle/>
        <a:p>
          <a:endParaRPr lang="en-GB"/>
        </a:p>
      </dgm:t>
    </dgm:pt>
    <dgm:pt modelId="{1D76DB79-B13B-4AA6-B574-A9F07F3F9D21}">
      <dgm:prSet phldrT="[Text]"/>
      <dgm:spPr/>
      <dgm:t>
        <a:bodyPr/>
        <a:lstStyle/>
        <a:p>
          <a:pPr>
            <a:buFont typeface="Wingdings" panose="05000000000000000000" pitchFamily="2" charset="2"/>
            <a:buChar char="Ø"/>
          </a:pPr>
          <a:r>
            <a:rPr lang="en-GB" b="0" i="0">
              <a:latin typeface="Arial Nova" panose="020B0504020202020204" pitchFamily="34" charset="0"/>
            </a:rPr>
            <a:t>It applies to all vacancies, whether they are advertised internally or externally</a:t>
          </a:r>
          <a:endParaRPr lang="en-GB">
            <a:latin typeface="Arial Nova" panose="020B0504020202020204" pitchFamily="34" charset="0"/>
          </a:endParaRPr>
        </a:p>
      </dgm:t>
    </dgm:pt>
    <dgm:pt modelId="{3BCA3D6D-55EF-47CB-B43B-2B676E79168E}" type="parTrans" cxnId="{73684551-C492-4064-BAC1-52952F460587}">
      <dgm:prSet/>
      <dgm:spPr/>
      <dgm:t>
        <a:bodyPr/>
        <a:lstStyle/>
        <a:p>
          <a:endParaRPr lang="en-GB"/>
        </a:p>
      </dgm:t>
    </dgm:pt>
    <dgm:pt modelId="{65493858-BD59-4F02-9E8E-7256E6731BA8}" type="sibTrans" cxnId="{73684551-C492-4064-BAC1-52952F460587}">
      <dgm:prSet/>
      <dgm:spPr/>
      <dgm:t>
        <a:bodyPr/>
        <a:lstStyle/>
        <a:p>
          <a:endParaRPr lang="en-GB"/>
        </a:p>
      </dgm:t>
    </dgm:pt>
    <dgm:pt modelId="{8522C94B-858B-4478-8117-A97C77D6D64B}">
      <dgm:prSet phldrT="[Text]"/>
      <dgm:spPr/>
      <dgm:t>
        <a:bodyPr/>
        <a:lstStyle/>
        <a:p>
          <a:pPr>
            <a:buFont typeface="Wingdings" panose="05000000000000000000" pitchFamily="2" charset="2"/>
            <a:buNone/>
          </a:pPr>
          <a:endParaRPr lang="en-GB">
            <a:latin typeface="Arial Nova" panose="020B0504020202020204" pitchFamily="34" charset="0"/>
          </a:endParaRPr>
        </a:p>
      </dgm:t>
    </dgm:pt>
    <dgm:pt modelId="{C37EAECD-523F-4727-8EAF-FA45E34165B4}" type="parTrans" cxnId="{36286000-ED45-47DE-AD76-4A963B765FE2}">
      <dgm:prSet/>
      <dgm:spPr/>
      <dgm:t>
        <a:bodyPr/>
        <a:lstStyle/>
        <a:p>
          <a:endParaRPr lang="en-GB"/>
        </a:p>
      </dgm:t>
    </dgm:pt>
    <dgm:pt modelId="{D9E9822E-CFD0-4BBD-B9EC-40EB294D8337}" type="sibTrans" cxnId="{36286000-ED45-47DE-AD76-4A963B765FE2}">
      <dgm:prSet/>
      <dgm:spPr/>
      <dgm:t>
        <a:bodyPr/>
        <a:lstStyle/>
        <a:p>
          <a:endParaRPr lang="en-GB"/>
        </a:p>
      </dgm:t>
    </dgm:pt>
    <dgm:pt modelId="{5B8AE502-29B4-4478-BAE9-8CE460E07724}">
      <dgm:prSet phldrT="[Text]"/>
      <dgm:spPr/>
      <dgm:t>
        <a:bodyPr/>
        <a:lstStyle/>
        <a:p>
          <a:pPr>
            <a:buFont typeface="Wingdings" panose="05000000000000000000" pitchFamily="2" charset="2"/>
            <a:buNone/>
          </a:pPr>
          <a:endParaRPr lang="en-GB">
            <a:latin typeface="Arial Nova" panose="020B0504020202020204" pitchFamily="34" charset="0"/>
          </a:endParaRPr>
        </a:p>
      </dgm:t>
    </dgm:pt>
    <dgm:pt modelId="{A3CE81DB-C28A-4D51-9A2F-90504886A6EF}" type="parTrans" cxnId="{5E12AFDB-52E4-4025-B49D-D68A8381ECB6}">
      <dgm:prSet/>
      <dgm:spPr/>
      <dgm:t>
        <a:bodyPr/>
        <a:lstStyle/>
        <a:p>
          <a:endParaRPr lang="en-GB"/>
        </a:p>
      </dgm:t>
    </dgm:pt>
    <dgm:pt modelId="{406DA829-0665-4038-A7E6-3BADD920B31D}" type="sibTrans" cxnId="{5E12AFDB-52E4-4025-B49D-D68A8381ECB6}">
      <dgm:prSet/>
      <dgm:spPr/>
      <dgm:t>
        <a:bodyPr/>
        <a:lstStyle/>
        <a:p>
          <a:endParaRPr lang="en-GB"/>
        </a:p>
      </dgm:t>
    </dgm:pt>
    <dgm:pt modelId="{F12EAF6B-5E8F-4B0A-8098-64D4649E4861}">
      <dgm:prSet/>
      <dgm:spPr/>
      <dgm:t>
        <a:bodyPr/>
        <a:lstStyle/>
        <a:p>
          <a:pPr>
            <a:buFont typeface="Wingdings" panose="05000000000000000000" pitchFamily="2" charset="2"/>
            <a:buChar char="Ø"/>
          </a:pPr>
          <a:r>
            <a:rPr lang="en-GB" b="0" i="0">
              <a:solidFill>
                <a:schemeClr val="tx1"/>
              </a:solidFill>
              <a:effectLst/>
              <a:latin typeface="Arial Nova" panose="020B0504020202020204" pitchFamily="34" charset="0"/>
            </a:rPr>
            <a:t> be in transition from, or ceased to be a member of, Her Majesty’s Armed Forces; and </a:t>
          </a:r>
        </a:p>
      </dgm:t>
    </dgm:pt>
    <dgm:pt modelId="{CB0726D8-41A0-451C-9996-C54B88D9302D}" type="parTrans" cxnId="{C291E4B1-5794-40F4-ACD3-A4DB4C476254}">
      <dgm:prSet/>
      <dgm:spPr/>
      <dgm:t>
        <a:bodyPr/>
        <a:lstStyle/>
        <a:p>
          <a:endParaRPr lang="en-GB"/>
        </a:p>
      </dgm:t>
    </dgm:pt>
    <dgm:pt modelId="{97CA3896-5ED1-48DE-883E-E3A6254A02D9}" type="sibTrans" cxnId="{C291E4B1-5794-40F4-ACD3-A4DB4C476254}">
      <dgm:prSet/>
      <dgm:spPr/>
      <dgm:t>
        <a:bodyPr/>
        <a:lstStyle/>
        <a:p>
          <a:endParaRPr lang="en-GB"/>
        </a:p>
      </dgm:t>
    </dgm:pt>
    <dgm:pt modelId="{6EDBFB49-64B4-493B-A18C-A8649A71A6E8}" type="pres">
      <dgm:prSet presAssocID="{00C6F215-CE11-4831-9F23-B436A2DDD039}" presName="Name0" presStyleCnt="0">
        <dgm:presLayoutVars>
          <dgm:dir/>
          <dgm:animLvl val="lvl"/>
          <dgm:resizeHandles val="exact"/>
        </dgm:presLayoutVars>
      </dgm:prSet>
      <dgm:spPr/>
    </dgm:pt>
    <dgm:pt modelId="{DED6BAA5-C99D-4880-BD64-B453853D762D}" type="pres">
      <dgm:prSet presAssocID="{7139A0F7-0B9D-4DB4-9A01-61D58F8FD0AF}" presName="composite" presStyleCnt="0"/>
      <dgm:spPr/>
    </dgm:pt>
    <dgm:pt modelId="{97C2BD9E-9A19-4F92-8C1A-CCD5C95D0EB0}" type="pres">
      <dgm:prSet presAssocID="{7139A0F7-0B9D-4DB4-9A01-61D58F8FD0AF}" presName="parTx" presStyleLbl="alignNode1" presStyleIdx="0" presStyleCnt="3" custAng="0">
        <dgm:presLayoutVars>
          <dgm:chMax val="0"/>
          <dgm:chPref val="0"/>
          <dgm:bulletEnabled val="1"/>
        </dgm:presLayoutVars>
      </dgm:prSet>
      <dgm:spPr/>
    </dgm:pt>
    <dgm:pt modelId="{6B6074FA-2A27-42A9-B34D-A60FE574B21F}" type="pres">
      <dgm:prSet presAssocID="{7139A0F7-0B9D-4DB4-9A01-61D58F8FD0AF}" presName="desTx" presStyleLbl="alignAccFollowNode1" presStyleIdx="0" presStyleCnt="3">
        <dgm:presLayoutVars>
          <dgm:bulletEnabled val="1"/>
        </dgm:presLayoutVars>
      </dgm:prSet>
      <dgm:spPr/>
    </dgm:pt>
    <dgm:pt modelId="{D64F425C-FCB6-4756-BF29-B570F46F860C}" type="pres">
      <dgm:prSet presAssocID="{4E501311-CF40-4E81-93D4-360014A94F48}" presName="space" presStyleCnt="0"/>
      <dgm:spPr/>
    </dgm:pt>
    <dgm:pt modelId="{929F9A17-3877-42F7-AA2C-A8F7F9D7CB27}" type="pres">
      <dgm:prSet presAssocID="{91CCC76D-31D8-4480-88B5-4EAE55B6F042}" presName="composite" presStyleCnt="0"/>
      <dgm:spPr/>
    </dgm:pt>
    <dgm:pt modelId="{8EBBDDAD-DC3C-4D88-AC56-BF2E812C2FB2}" type="pres">
      <dgm:prSet presAssocID="{91CCC76D-31D8-4480-88B5-4EAE55B6F042}" presName="parTx" presStyleLbl="alignNode1" presStyleIdx="1" presStyleCnt="3">
        <dgm:presLayoutVars>
          <dgm:chMax val="0"/>
          <dgm:chPref val="0"/>
          <dgm:bulletEnabled val="1"/>
        </dgm:presLayoutVars>
      </dgm:prSet>
      <dgm:spPr/>
    </dgm:pt>
    <dgm:pt modelId="{AD77D79D-6638-4782-92A2-64A3D20F3430}" type="pres">
      <dgm:prSet presAssocID="{91CCC76D-31D8-4480-88B5-4EAE55B6F042}" presName="desTx" presStyleLbl="alignAccFollowNode1" presStyleIdx="1" presStyleCnt="3">
        <dgm:presLayoutVars>
          <dgm:bulletEnabled val="1"/>
        </dgm:presLayoutVars>
      </dgm:prSet>
      <dgm:spPr/>
    </dgm:pt>
    <dgm:pt modelId="{C0316DFC-7E2C-4A37-B544-9F6E9D42E64D}" type="pres">
      <dgm:prSet presAssocID="{21A1F6A6-CCD3-4606-8186-E67B2BCE27AD}" presName="space" presStyleCnt="0"/>
      <dgm:spPr/>
    </dgm:pt>
    <dgm:pt modelId="{A7A9D79C-E3D0-4367-AA40-7397CF1CCEE3}" type="pres">
      <dgm:prSet presAssocID="{ADEF7467-CE11-4A51-A118-41C107C71B65}" presName="composite" presStyleCnt="0"/>
      <dgm:spPr/>
    </dgm:pt>
    <dgm:pt modelId="{4511067D-17EC-4365-B2D6-EA9D314EE272}" type="pres">
      <dgm:prSet presAssocID="{ADEF7467-CE11-4A51-A118-41C107C71B65}" presName="parTx" presStyleLbl="alignNode1" presStyleIdx="2" presStyleCnt="3">
        <dgm:presLayoutVars>
          <dgm:chMax val="0"/>
          <dgm:chPref val="0"/>
          <dgm:bulletEnabled val="1"/>
        </dgm:presLayoutVars>
      </dgm:prSet>
      <dgm:spPr/>
    </dgm:pt>
    <dgm:pt modelId="{2B5F63EF-4C6A-4CD1-8E5A-0F5CF269C200}" type="pres">
      <dgm:prSet presAssocID="{ADEF7467-CE11-4A51-A118-41C107C71B65}" presName="desTx" presStyleLbl="alignAccFollowNode1" presStyleIdx="2" presStyleCnt="3" custLinFactNeighborX="103">
        <dgm:presLayoutVars>
          <dgm:bulletEnabled val="1"/>
        </dgm:presLayoutVars>
      </dgm:prSet>
      <dgm:spPr/>
    </dgm:pt>
  </dgm:ptLst>
  <dgm:cxnLst>
    <dgm:cxn modelId="{36286000-ED45-47DE-AD76-4A963B765FE2}" srcId="{ADEF7467-CE11-4A51-A118-41C107C71B65}" destId="{8522C94B-858B-4478-8117-A97C77D6D64B}" srcOrd="1" destOrd="0" parTransId="{C37EAECD-523F-4727-8EAF-FA45E34165B4}" sibTransId="{D9E9822E-CFD0-4BBD-B9EC-40EB294D8337}"/>
    <dgm:cxn modelId="{4A704607-EF5A-4328-9361-79E37B4D78AF}" srcId="{91CCC76D-31D8-4480-88B5-4EAE55B6F042}" destId="{AEC73F75-F12B-48AA-BE8A-66C1E1ED8EC9}" srcOrd="1" destOrd="0" parTransId="{A20AFE70-EFE5-4CB2-8782-E7D4EC11D421}" sibTransId="{2B0F5849-0EE8-4DAB-9238-6479343E2B41}"/>
    <dgm:cxn modelId="{0A002110-0AD3-43BB-8254-A5814C59B276}" srcId="{7139A0F7-0B9D-4DB4-9A01-61D58F8FD0AF}" destId="{9B1488C2-6E82-4A35-A571-67DDE13092C1}" srcOrd="4" destOrd="0" parTransId="{7799E327-1FBF-4FFE-B98B-AEEA790728BE}" sibTransId="{DE1CC1EA-5043-4128-BA76-9B3B459C85D2}"/>
    <dgm:cxn modelId="{C389F613-E769-456D-B78F-FD93605AB00A}" type="presOf" srcId="{9F70A6AA-F989-44FE-8003-EA5D0EB6A4B5}" destId="{6B6074FA-2A27-42A9-B34D-A60FE574B21F}" srcOrd="0" destOrd="0" presId="urn:microsoft.com/office/officeart/2005/8/layout/hList1"/>
    <dgm:cxn modelId="{863C3517-F8B1-4C60-A36A-3CD8FE845BC4}" type="presOf" srcId="{9B1488C2-6E82-4A35-A571-67DDE13092C1}" destId="{6B6074FA-2A27-42A9-B34D-A60FE574B21F}" srcOrd="0" destOrd="4" presId="urn:microsoft.com/office/officeart/2005/8/layout/hList1"/>
    <dgm:cxn modelId="{4FBFF11D-7AE0-4F5E-B9B9-318A796F2AEC}" srcId="{91CCC76D-31D8-4480-88B5-4EAE55B6F042}" destId="{2324690C-84E3-4D74-AB58-41B87F165151}" srcOrd="3" destOrd="0" parTransId="{85FB3F9A-7D2A-4E03-8328-44CAAD37007F}" sibTransId="{010F9281-C5F3-4267-B54C-E3E9230A47CA}"/>
    <dgm:cxn modelId="{2AE1C31E-E9E9-4FB9-A693-20B8F9FA56B2}" srcId="{00C6F215-CE11-4831-9F23-B436A2DDD039}" destId="{91CCC76D-31D8-4480-88B5-4EAE55B6F042}" srcOrd="1" destOrd="0" parTransId="{BBCDA3C1-176D-4B68-8BE9-37A7E184AEFD}" sibTransId="{21A1F6A6-CCD3-4606-8186-E67B2BCE27AD}"/>
    <dgm:cxn modelId="{C17AD927-A671-4E21-80EB-223F1241E4F2}" srcId="{91CCC76D-31D8-4480-88B5-4EAE55B6F042}" destId="{E61969CF-D3F9-4438-9CD8-B7B56A6AD6FA}" srcOrd="9" destOrd="0" parTransId="{9154D416-FC65-46C5-8794-E83C015BB591}" sibTransId="{60C9270A-F939-4105-846A-D4E3F1309100}"/>
    <dgm:cxn modelId="{FD716928-BA1A-4899-859B-D289D8EF16F4}" srcId="{7139A0F7-0B9D-4DB4-9A01-61D58F8FD0AF}" destId="{CC7C6B5A-225C-4B38-92A2-21EDCA847A16}" srcOrd="1" destOrd="0" parTransId="{E02FEFD3-D737-4FE2-8785-37B7A910599A}" sibTransId="{C4755FD6-90F1-4EF5-86C3-14F620CA7B38}"/>
    <dgm:cxn modelId="{5EFB3B2C-D2D0-46C5-A5DC-A20CDFCD70B2}" type="presOf" srcId="{F8BDD00F-2FD6-4DC1-83C8-90CE62556C02}" destId="{6B6074FA-2A27-42A9-B34D-A60FE574B21F}" srcOrd="0" destOrd="7" presId="urn:microsoft.com/office/officeart/2005/8/layout/hList1"/>
    <dgm:cxn modelId="{178D942C-D2C6-41B2-966C-14178748675E}" type="presOf" srcId="{AD0D8F9E-662A-4295-9E7B-86F2DE7C9038}" destId="{2B5F63EF-4C6A-4CD1-8E5A-0F5CF269C200}" srcOrd="0" destOrd="0" presId="urn:microsoft.com/office/officeart/2005/8/layout/hList1"/>
    <dgm:cxn modelId="{DCD50B2E-DD61-4EA2-98EE-97435566AF1D}" type="presOf" srcId="{A4BE2494-0FC6-46E2-9EF9-199424121C46}" destId="{AD77D79D-6638-4782-92A2-64A3D20F3430}" srcOrd="0" destOrd="0" presId="urn:microsoft.com/office/officeart/2005/8/layout/hList1"/>
    <dgm:cxn modelId="{EE34325E-3542-4F9D-8371-C5FE9F378583}" srcId="{91CCC76D-31D8-4480-88B5-4EAE55B6F042}" destId="{CA916E7E-1F9C-4DCF-928D-DF61E3444353}" srcOrd="6" destOrd="0" parTransId="{A71C3346-ECD8-43BD-90B2-69BC6F8D30EC}" sibTransId="{7B2857BA-C594-45A2-9DC6-06B654AA492C}"/>
    <dgm:cxn modelId="{4ABAFB41-8E50-460E-8BE1-262660EB79D8}" type="presOf" srcId="{5B8AE502-29B4-4478-BAE9-8CE460E07724}" destId="{2B5F63EF-4C6A-4CD1-8E5A-0F5CF269C200}" srcOrd="0" destOrd="3" presId="urn:microsoft.com/office/officeart/2005/8/layout/hList1"/>
    <dgm:cxn modelId="{76B8E349-A842-4698-8595-B3B31ECA9263}" srcId="{7139A0F7-0B9D-4DB4-9A01-61D58F8FD0AF}" destId="{BF76F57A-AD14-4706-B152-B13931F117BE}" srcOrd="2" destOrd="0" parTransId="{A5BE3DEE-6570-49DA-902E-221DBAC65C23}" sibTransId="{92CB4C1B-4C76-46BC-A92D-199494406CA0}"/>
    <dgm:cxn modelId="{71279A6B-33E0-4030-9375-938E08D7EFB3}" type="presOf" srcId="{ADEF7467-CE11-4A51-A118-41C107C71B65}" destId="{4511067D-17EC-4365-B2D6-EA9D314EE272}" srcOrd="0" destOrd="0" presId="urn:microsoft.com/office/officeart/2005/8/layout/hList1"/>
    <dgm:cxn modelId="{916D876C-E680-4833-8819-BF0C249FF0B1}" srcId="{91CCC76D-31D8-4480-88B5-4EAE55B6F042}" destId="{158DF7A1-7F6A-4A56-BBB9-2B1230FDC217}" srcOrd="7" destOrd="0" parTransId="{45386297-3066-4B95-AE1A-28D54DCFCD4A}" sibTransId="{4A228F63-8F65-42C3-A4B0-7079784076F2}"/>
    <dgm:cxn modelId="{62EF734E-4C6E-4E38-82C5-B8447B469D26}" type="presOf" srcId="{9943DB63-902B-4652-84B9-98448C760B90}" destId="{6B6074FA-2A27-42A9-B34D-A60FE574B21F}" srcOrd="0" destOrd="5" presId="urn:microsoft.com/office/officeart/2005/8/layout/hList1"/>
    <dgm:cxn modelId="{4D2D866F-AA82-41AD-8A5E-1108576CBC68}" srcId="{7139A0F7-0B9D-4DB4-9A01-61D58F8FD0AF}" destId="{8A0234A7-01C1-4245-AF25-BDC64E716B84}" srcOrd="3" destOrd="0" parTransId="{6EF34D31-A134-4636-B9BE-F9E76104DF37}" sibTransId="{95F05576-26FE-4EA9-B541-BBF235107133}"/>
    <dgm:cxn modelId="{62923770-3F79-4842-B47D-FF04A0510CE3}" srcId="{ADEF7467-CE11-4A51-A118-41C107C71B65}" destId="{AD0D8F9E-662A-4295-9E7B-86F2DE7C9038}" srcOrd="0" destOrd="0" parTransId="{37609DF3-DA10-4649-AA2B-B09EFC18DB44}" sibTransId="{42697CD6-A19C-4476-95EF-4A79846A2A04}"/>
    <dgm:cxn modelId="{73684551-C492-4064-BAC1-52952F460587}" srcId="{ADEF7467-CE11-4A51-A118-41C107C71B65}" destId="{1D76DB79-B13B-4AA6-B574-A9F07F3F9D21}" srcOrd="2" destOrd="0" parTransId="{3BCA3D6D-55EF-47CB-B43B-2B676E79168E}" sibTransId="{65493858-BD59-4F02-9E8E-7256E6731BA8}"/>
    <dgm:cxn modelId="{D6722E54-BE9A-4B9A-8E09-2D5AFC16503D}" type="presOf" srcId="{67915576-AD29-4BC2-90C8-B30075D8CF2A}" destId="{AD77D79D-6638-4782-92A2-64A3D20F3430}" srcOrd="0" destOrd="2" presId="urn:microsoft.com/office/officeart/2005/8/layout/hList1"/>
    <dgm:cxn modelId="{7409375A-FBE0-4262-8091-BADD6585EF0E}" srcId="{7139A0F7-0B9D-4DB4-9A01-61D58F8FD0AF}" destId="{9F70A6AA-F989-44FE-8003-EA5D0EB6A4B5}" srcOrd="0" destOrd="0" parTransId="{0F3ADEB9-1242-4F61-B340-A299B75F821D}" sibTransId="{5D3223B0-A593-4A7E-94F5-18184612FFB7}"/>
    <dgm:cxn modelId="{037CB77F-7496-4585-885F-5F2B12809D86}" srcId="{91CCC76D-31D8-4480-88B5-4EAE55B6F042}" destId="{898F1AAE-76EC-405E-BE7C-D1C05500D006}" srcOrd="5" destOrd="0" parTransId="{69DAB168-C098-4690-B664-5F59A4EEB35C}" sibTransId="{C54F1C78-3D4C-4DB7-8FDE-A4C7391023DB}"/>
    <dgm:cxn modelId="{4452ED81-99AF-409A-8CD0-2F20D9E01801}" srcId="{91CCC76D-31D8-4480-88B5-4EAE55B6F042}" destId="{A4BE2494-0FC6-46E2-9EF9-199424121C46}" srcOrd="0" destOrd="0" parTransId="{E435AD4E-DD3A-4E68-9523-97EA5661267B}" sibTransId="{63E928E8-CE7B-4E96-9BA7-1E2FF5B65592}"/>
    <dgm:cxn modelId="{EA93078E-E50A-4CC2-B46C-23BD6107F4BC}" type="presOf" srcId="{7139A0F7-0B9D-4DB4-9A01-61D58F8FD0AF}" destId="{97C2BD9E-9A19-4F92-8C1A-CCD5C95D0EB0}" srcOrd="0" destOrd="0" presId="urn:microsoft.com/office/officeart/2005/8/layout/hList1"/>
    <dgm:cxn modelId="{4133BE8F-F80A-493B-B57D-1FB194F0E07B}" type="presOf" srcId="{91CCC76D-31D8-4480-88B5-4EAE55B6F042}" destId="{8EBBDDAD-DC3C-4D88-AC56-BF2E812C2FB2}" srcOrd="0" destOrd="0" presId="urn:microsoft.com/office/officeart/2005/8/layout/hList1"/>
    <dgm:cxn modelId="{F326A795-DCD8-4E8F-9CA3-3F95277669F4}" type="presOf" srcId="{CA916E7E-1F9C-4DCF-928D-DF61E3444353}" destId="{AD77D79D-6638-4782-92A2-64A3D20F3430}" srcOrd="0" destOrd="6" presId="urn:microsoft.com/office/officeart/2005/8/layout/hList1"/>
    <dgm:cxn modelId="{CC747697-07A5-413F-A6D5-13FA825B8A56}" type="presOf" srcId="{815CC297-AFDA-4363-B379-D0766FD58E6D}" destId="{AD77D79D-6638-4782-92A2-64A3D20F3430}" srcOrd="0" destOrd="10" presId="urn:microsoft.com/office/officeart/2005/8/layout/hList1"/>
    <dgm:cxn modelId="{F609309A-DAD5-435D-A7CF-3E06C035FAD4}" type="presOf" srcId="{158DF7A1-7F6A-4A56-BBB9-2B1230FDC217}" destId="{AD77D79D-6638-4782-92A2-64A3D20F3430}" srcOrd="0" destOrd="7" presId="urn:microsoft.com/office/officeart/2005/8/layout/hList1"/>
    <dgm:cxn modelId="{6BE60C9D-4713-4987-A8C5-04C430B3D8B1}" srcId="{91CCC76D-31D8-4480-88B5-4EAE55B6F042}" destId="{E8CB5D6E-4D2E-4A0D-A22C-0F0B74CB6DC3}" srcOrd="8" destOrd="0" parTransId="{7E08DD13-2C44-4439-A2B0-BC0396E8D0AB}" sibTransId="{C2F88734-E24C-4B31-B3DD-589C38238163}"/>
    <dgm:cxn modelId="{430E95A1-884E-4F34-8FE1-AF7179B33AF0}" type="presOf" srcId="{00C6F215-CE11-4831-9F23-B436A2DDD039}" destId="{6EDBFB49-64B4-493B-A18C-A8649A71A6E8}" srcOrd="0" destOrd="0" presId="urn:microsoft.com/office/officeart/2005/8/layout/hList1"/>
    <dgm:cxn modelId="{00D02CA8-4D93-42C4-AA20-E74CB1155D2E}" type="presOf" srcId="{8A0234A7-01C1-4245-AF25-BDC64E716B84}" destId="{6B6074FA-2A27-42A9-B34D-A60FE574B21F}" srcOrd="0" destOrd="3" presId="urn:microsoft.com/office/officeart/2005/8/layout/hList1"/>
    <dgm:cxn modelId="{0857C1AC-0BD3-46F5-BABE-79D4663BF2A0}" srcId="{ADEF7467-CE11-4A51-A118-41C107C71B65}" destId="{9B9C3650-BE6C-4A1B-8B25-8D8028B535F7}" srcOrd="4" destOrd="0" parTransId="{963CF62C-513E-4D07-996C-4158A7AA81F5}" sibTransId="{2DB93011-69FC-42D7-A75A-83374B4B056D}"/>
    <dgm:cxn modelId="{C291E4B1-5794-40F4-ACD3-A4DB4C476254}" srcId="{91CCC76D-31D8-4480-88B5-4EAE55B6F042}" destId="{F12EAF6B-5E8F-4B0A-8098-64D4649E4861}" srcOrd="4" destOrd="0" parTransId="{CB0726D8-41A0-451C-9996-C54B88D9302D}" sibTransId="{97CA3896-5ED1-48DE-883E-E3A6254A02D9}"/>
    <dgm:cxn modelId="{AA3C57B3-9CEA-44D6-B521-9EDEEC358C86}" type="presOf" srcId="{AEC73F75-F12B-48AA-BE8A-66C1E1ED8EC9}" destId="{AD77D79D-6638-4782-92A2-64A3D20F3430}" srcOrd="0" destOrd="1" presId="urn:microsoft.com/office/officeart/2005/8/layout/hList1"/>
    <dgm:cxn modelId="{9B212BBB-CEEE-4948-A997-556275C6EE18}" type="presOf" srcId="{BF76F57A-AD14-4706-B152-B13931F117BE}" destId="{6B6074FA-2A27-42A9-B34D-A60FE574B21F}" srcOrd="0" destOrd="2" presId="urn:microsoft.com/office/officeart/2005/8/layout/hList1"/>
    <dgm:cxn modelId="{12C070BD-1A80-4F4A-816B-B42B1D9F842B}" type="presOf" srcId="{199AFA0B-A5F5-4F96-8543-CAB14B42C186}" destId="{6B6074FA-2A27-42A9-B34D-A60FE574B21F}" srcOrd="0" destOrd="6" presId="urn:microsoft.com/office/officeart/2005/8/layout/hList1"/>
    <dgm:cxn modelId="{60A1D6BD-9998-47CF-9EF1-40912F84195C}" srcId="{91CCC76D-31D8-4480-88B5-4EAE55B6F042}" destId="{67915576-AD29-4BC2-90C8-B30075D8CF2A}" srcOrd="2" destOrd="0" parTransId="{B8DAFE6E-0BF6-4421-8B63-7B6A018D7403}" sibTransId="{10CB51D5-AEAF-41A8-BE38-49D3752C8945}"/>
    <dgm:cxn modelId="{7711C6C5-0FE7-4E87-847E-BFA7602FB247}" type="presOf" srcId="{898F1AAE-76EC-405E-BE7C-D1C05500D006}" destId="{AD77D79D-6638-4782-92A2-64A3D20F3430}" srcOrd="0" destOrd="5" presId="urn:microsoft.com/office/officeart/2005/8/layout/hList1"/>
    <dgm:cxn modelId="{F4AAD7C6-7873-4646-A178-00886090AD6A}" type="presOf" srcId="{E61969CF-D3F9-4438-9CD8-B7B56A6AD6FA}" destId="{AD77D79D-6638-4782-92A2-64A3D20F3430}" srcOrd="0" destOrd="9" presId="urn:microsoft.com/office/officeart/2005/8/layout/hList1"/>
    <dgm:cxn modelId="{2158B2C9-0D5D-4DFA-8B60-318794307531}" type="presOf" srcId="{CC7C6B5A-225C-4B38-92A2-21EDCA847A16}" destId="{6B6074FA-2A27-42A9-B34D-A60FE574B21F}" srcOrd="0" destOrd="1" presId="urn:microsoft.com/office/officeart/2005/8/layout/hList1"/>
    <dgm:cxn modelId="{6C24F0C9-B141-4A8E-93B0-F46D93DD51F6}" srcId="{00C6F215-CE11-4831-9F23-B436A2DDD039}" destId="{ADEF7467-CE11-4A51-A118-41C107C71B65}" srcOrd="2" destOrd="0" parTransId="{D04D7C05-C8D6-4BB5-99B2-0E0CF02DA159}" sibTransId="{E644660A-02AE-45E7-B4B8-F117C74FE5E3}"/>
    <dgm:cxn modelId="{CD7DB7CC-942B-4E6E-864B-84E0D6C65BFA}" srcId="{91CCC76D-31D8-4480-88B5-4EAE55B6F042}" destId="{815CC297-AFDA-4363-B379-D0766FD58E6D}" srcOrd="10" destOrd="0" parTransId="{8FAAA2AF-D7A7-4762-8F50-F6DC23C2BCD7}" sibTransId="{C65BBA2E-5C9E-4E37-BB67-251F9BBDF3C0}"/>
    <dgm:cxn modelId="{FCA4ADD7-3650-48AB-8A87-D1F925FD7427}" type="presOf" srcId="{8522C94B-858B-4478-8117-A97C77D6D64B}" destId="{2B5F63EF-4C6A-4CD1-8E5A-0F5CF269C200}" srcOrd="0" destOrd="1" presId="urn:microsoft.com/office/officeart/2005/8/layout/hList1"/>
    <dgm:cxn modelId="{52316ED9-7F42-47D8-A8ED-6CB3593197EE}" type="presOf" srcId="{E8CB5D6E-4D2E-4A0D-A22C-0F0B74CB6DC3}" destId="{AD77D79D-6638-4782-92A2-64A3D20F3430}" srcOrd="0" destOrd="8" presId="urn:microsoft.com/office/officeart/2005/8/layout/hList1"/>
    <dgm:cxn modelId="{5E12AFDB-52E4-4025-B49D-D68A8381ECB6}" srcId="{ADEF7467-CE11-4A51-A118-41C107C71B65}" destId="{5B8AE502-29B4-4478-BAE9-8CE460E07724}" srcOrd="3" destOrd="0" parTransId="{A3CE81DB-C28A-4D51-9A2F-90504886A6EF}" sibTransId="{406DA829-0665-4038-A7E6-3BADD920B31D}"/>
    <dgm:cxn modelId="{A3FD49E0-5223-4076-A2EF-0C72363A6264}" srcId="{7139A0F7-0B9D-4DB4-9A01-61D58F8FD0AF}" destId="{F8BDD00F-2FD6-4DC1-83C8-90CE62556C02}" srcOrd="7" destOrd="0" parTransId="{5F463BF0-3BE7-49C9-9B86-17239B947A8A}" sibTransId="{4D318489-9C7F-47BB-ABE2-865AB1BC7622}"/>
    <dgm:cxn modelId="{857F36E2-2D15-4F66-9C4A-C7F663F50C76}" type="presOf" srcId="{F12EAF6B-5E8F-4B0A-8098-64D4649E4861}" destId="{AD77D79D-6638-4782-92A2-64A3D20F3430}" srcOrd="0" destOrd="4" presId="urn:microsoft.com/office/officeart/2005/8/layout/hList1"/>
    <dgm:cxn modelId="{39B451E8-3452-4607-BDF4-9F322E4AF9A0}" type="presOf" srcId="{9B9C3650-BE6C-4A1B-8B25-8D8028B535F7}" destId="{2B5F63EF-4C6A-4CD1-8E5A-0F5CF269C200}" srcOrd="0" destOrd="4" presId="urn:microsoft.com/office/officeart/2005/8/layout/hList1"/>
    <dgm:cxn modelId="{88C393EE-2E1A-4DCB-9D90-5CB0818448E5}" srcId="{7139A0F7-0B9D-4DB4-9A01-61D58F8FD0AF}" destId="{9943DB63-902B-4652-84B9-98448C760B90}" srcOrd="5" destOrd="0" parTransId="{A41A42E9-3AD7-4734-BFC5-D6CB8ABD4C14}" sibTransId="{9F773B6B-248F-4AD8-9D0C-240079F9F304}"/>
    <dgm:cxn modelId="{603446F6-190B-4797-BAA9-F9266BFD612B}" type="presOf" srcId="{2324690C-84E3-4D74-AB58-41B87F165151}" destId="{AD77D79D-6638-4782-92A2-64A3D20F3430}" srcOrd="0" destOrd="3" presId="urn:microsoft.com/office/officeart/2005/8/layout/hList1"/>
    <dgm:cxn modelId="{D590A9F8-B8E3-4BF6-9E93-71D9F39151D4}" srcId="{7139A0F7-0B9D-4DB4-9A01-61D58F8FD0AF}" destId="{199AFA0B-A5F5-4F96-8543-CAB14B42C186}" srcOrd="6" destOrd="0" parTransId="{2E966F95-6725-40B3-8C25-95E9F9C93A5E}" sibTransId="{3D803729-C584-4E12-BE68-A6326FC28D42}"/>
    <dgm:cxn modelId="{590E21FD-3BD9-4888-A8DF-3EB462BDEDB0}" srcId="{00C6F215-CE11-4831-9F23-B436A2DDD039}" destId="{7139A0F7-0B9D-4DB4-9A01-61D58F8FD0AF}" srcOrd="0" destOrd="0" parTransId="{2C185AC7-08B3-4D7B-8BDB-D9B04B91D62C}" sibTransId="{4E501311-CF40-4E81-93D4-360014A94F48}"/>
    <dgm:cxn modelId="{9B599AFD-DC32-44C6-99C0-EE9DC2CF27B8}" type="presOf" srcId="{1D76DB79-B13B-4AA6-B574-A9F07F3F9D21}" destId="{2B5F63EF-4C6A-4CD1-8E5A-0F5CF269C200}" srcOrd="0" destOrd="2" presId="urn:microsoft.com/office/officeart/2005/8/layout/hList1"/>
    <dgm:cxn modelId="{BEBFA22D-CF55-4CA8-85D5-6F0E12A11E38}" type="presParOf" srcId="{6EDBFB49-64B4-493B-A18C-A8649A71A6E8}" destId="{DED6BAA5-C99D-4880-BD64-B453853D762D}" srcOrd="0" destOrd="0" presId="urn:microsoft.com/office/officeart/2005/8/layout/hList1"/>
    <dgm:cxn modelId="{26238493-DA79-4D4F-9999-EF6750F645FB}" type="presParOf" srcId="{DED6BAA5-C99D-4880-BD64-B453853D762D}" destId="{97C2BD9E-9A19-4F92-8C1A-CCD5C95D0EB0}" srcOrd="0" destOrd="0" presId="urn:microsoft.com/office/officeart/2005/8/layout/hList1"/>
    <dgm:cxn modelId="{B5F98B4C-C113-4A40-BA90-E41ED21D658B}" type="presParOf" srcId="{DED6BAA5-C99D-4880-BD64-B453853D762D}" destId="{6B6074FA-2A27-42A9-B34D-A60FE574B21F}" srcOrd="1" destOrd="0" presId="urn:microsoft.com/office/officeart/2005/8/layout/hList1"/>
    <dgm:cxn modelId="{4159C12D-1939-4076-855A-F1C0CD8BB7AB}" type="presParOf" srcId="{6EDBFB49-64B4-493B-A18C-A8649A71A6E8}" destId="{D64F425C-FCB6-4756-BF29-B570F46F860C}" srcOrd="1" destOrd="0" presId="urn:microsoft.com/office/officeart/2005/8/layout/hList1"/>
    <dgm:cxn modelId="{1171B0CE-0941-48F7-A171-D7842A9B93BF}" type="presParOf" srcId="{6EDBFB49-64B4-493B-A18C-A8649A71A6E8}" destId="{929F9A17-3877-42F7-AA2C-A8F7F9D7CB27}" srcOrd="2" destOrd="0" presId="urn:microsoft.com/office/officeart/2005/8/layout/hList1"/>
    <dgm:cxn modelId="{41D4432B-33E5-4796-BCA9-22231053262F}" type="presParOf" srcId="{929F9A17-3877-42F7-AA2C-A8F7F9D7CB27}" destId="{8EBBDDAD-DC3C-4D88-AC56-BF2E812C2FB2}" srcOrd="0" destOrd="0" presId="urn:microsoft.com/office/officeart/2005/8/layout/hList1"/>
    <dgm:cxn modelId="{1B8025F5-F4F8-4795-A009-570CCE284CE4}" type="presParOf" srcId="{929F9A17-3877-42F7-AA2C-A8F7F9D7CB27}" destId="{AD77D79D-6638-4782-92A2-64A3D20F3430}" srcOrd="1" destOrd="0" presId="urn:microsoft.com/office/officeart/2005/8/layout/hList1"/>
    <dgm:cxn modelId="{9FD216DE-6BC4-414F-B120-437E9F4368D1}" type="presParOf" srcId="{6EDBFB49-64B4-493B-A18C-A8649A71A6E8}" destId="{C0316DFC-7E2C-4A37-B544-9F6E9D42E64D}" srcOrd="3" destOrd="0" presId="urn:microsoft.com/office/officeart/2005/8/layout/hList1"/>
    <dgm:cxn modelId="{764497C4-09FF-47BF-89C0-D0724547DE26}" type="presParOf" srcId="{6EDBFB49-64B4-493B-A18C-A8649A71A6E8}" destId="{A7A9D79C-E3D0-4367-AA40-7397CF1CCEE3}" srcOrd="4" destOrd="0" presId="urn:microsoft.com/office/officeart/2005/8/layout/hList1"/>
    <dgm:cxn modelId="{1A6044F6-BBEC-4D78-A983-6783E66E3FF7}" type="presParOf" srcId="{A7A9D79C-E3D0-4367-AA40-7397CF1CCEE3}" destId="{4511067D-17EC-4365-B2D6-EA9D314EE272}" srcOrd="0" destOrd="0" presId="urn:microsoft.com/office/officeart/2005/8/layout/hList1"/>
    <dgm:cxn modelId="{D5733D91-288C-49CB-B660-3B1EDD5E6C71}" type="presParOf" srcId="{A7A9D79C-E3D0-4367-AA40-7397CF1CCEE3}" destId="{2B5F63EF-4C6A-4CD1-8E5A-0F5CF269C20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EA938-37C8-4070-B16D-8F99A5BCA592}">
      <dsp:nvSpPr>
        <dsp:cNvPr id="0" name=""/>
        <dsp:cNvSpPr/>
      </dsp:nvSpPr>
      <dsp:spPr>
        <a:xfrm>
          <a:off x="0" y="0"/>
          <a:ext cx="5196534" cy="5803758"/>
        </a:xfrm>
        <a:prstGeom prst="triangle">
          <a:avLst/>
        </a:prstGeom>
        <a:solidFill>
          <a:srgbClr val="2330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985C9C-45ED-438A-89DB-3E16F07FD8F3}">
      <dsp:nvSpPr>
        <dsp:cNvPr id="0" name=""/>
        <dsp:cNvSpPr/>
      </dsp:nvSpPr>
      <dsp:spPr>
        <a:xfrm>
          <a:off x="2598267" y="583493"/>
          <a:ext cx="3377747" cy="68692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Nova" panose="020B0504020202020204" pitchFamily="34" charset="0"/>
            </a:rPr>
            <a:t>Levelling up all parts of the country to create more opportunities, better jobs and boosting living standards</a:t>
          </a:r>
        </a:p>
      </dsp:txBody>
      <dsp:txXfrm>
        <a:off x="2631800" y="617026"/>
        <a:ext cx="3310681" cy="619863"/>
      </dsp:txXfrm>
    </dsp:sp>
    <dsp:sp modelId="{80A8C7B7-AA02-47CF-8340-F53E99F75C50}">
      <dsp:nvSpPr>
        <dsp:cNvPr id="0" name=""/>
        <dsp:cNvSpPr/>
      </dsp:nvSpPr>
      <dsp:spPr>
        <a:xfrm>
          <a:off x="2598267" y="1356288"/>
          <a:ext cx="3377747" cy="68692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Nova" panose="020B0504020202020204" pitchFamily="34" charset="0"/>
            </a:rPr>
            <a:t>Delivering more, better quality, more affordable, safer and greener homes</a:t>
          </a:r>
        </a:p>
      </dsp:txBody>
      <dsp:txXfrm>
        <a:off x="2631800" y="1389821"/>
        <a:ext cx="3310681" cy="619863"/>
      </dsp:txXfrm>
    </dsp:sp>
    <dsp:sp modelId="{D20787CD-5E57-485C-9825-0203D84358DB}">
      <dsp:nvSpPr>
        <dsp:cNvPr id="0" name=""/>
        <dsp:cNvSpPr/>
      </dsp:nvSpPr>
      <dsp:spPr>
        <a:xfrm>
          <a:off x="2598267" y="2129084"/>
          <a:ext cx="3377747" cy="68692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Nova" panose="020B0504020202020204" pitchFamily="34" charset="0"/>
            </a:rPr>
            <a:t>Ending rough sleeping and reducing homelessness</a:t>
          </a:r>
        </a:p>
      </dsp:txBody>
      <dsp:txXfrm>
        <a:off x="2631800" y="2162617"/>
        <a:ext cx="3310681" cy="619863"/>
      </dsp:txXfrm>
    </dsp:sp>
    <dsp:sp modelId="{56AA8B19-B793-4EB2-BC75-990A6313805E}">
      <dsp:nvSpPr>
        <dsp:cNvPr id="0" name=""/>
        <dsp:cNvSpPr/>
      </dsp:nvSpPr>
      <dsp:spPr>
        <a:xfrm>
          <a:off x="2598267" y="2901879"/>
          <a:ext cx="3377747" cy="68692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Nova" panose="020B0504020202020204" pitchFamily="34" charset="0"/>
            </a:rPr>
            <a:t>Introducing the biggest changes in building safety for a generation</a:t>
          </a:r>
        </a:p>
      </dsp:txBody>
      <dsp:txXfrm>
        <a:off x="2631800" y="2935412"/>
        <a:ext cx="3310681" cy="619863"/>
      </dsp:txXfrm>
    </dsp:sp>
    <dsp:sp modelId="{46AA54D5-2EC2-4E23-8FE4-571674D69A16}">
      <dsp:nvSpPr>
        <dsp:cNvPr id="0" name=""/>
        <dsp:cNvSpPr/>
      </dsp:nvSpPr>
      <dsp:spPr>
        <a:xfrm>
          <a:off x="2594585" y="3672781"/>
          <a:ext cx="3377747" cy="68692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Nova" panose="020B0504020202020204" pitchFamily="34" charset="0"/>
            </a:rPr>
            <a:t>Supporting the sustainability of the local government sector that delivers priority services and empowers communities</a:t>
          </a:r>
        </a:p>
      </dsp:txBody>
      <dsp:txXfrm>
        <a:off x="2628118" y="3706314"/>
        <a:ext cx="3310681" cy="619863"/>
      </dsp:txXfrm>
    </dsp:sp>
    <dsp:sp modelId="{E7E053DE-0202-4299-9379-EDBB9CAFA5DC}">
      <dsp:nvSpPr>
        <dsp:cNvPr id="0" name=""/>
        <dsp:cNvSpPr/>
      </dsp:nvSpPr>
      <dsp:spPr>
        <a:xfrm>
          <a:off x="2598267" y="4447470"/>
          <a:ext cx="3377747" cy="68692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latin typeface="Arial Nova" panose="020B0504020202020204" pitchFamily="34" charset="0"/>
            </a:rPr>
            <a:t>Maintaining the Union, and ensure that its strength and benefits are clear, visible and recognised by all citizens</a:t>
          </a:r>
        </a:p>
      </dsp:txBody>
      <dsp:txXfrm>
        <a:off x="2631800" y="4481003"/>
        <a:ext cx="3310681" cy="619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90F5B-DAEC-4B84-BD3A-E31F80C53C11}">
      <dsp:nvSpPr>
        <dsp:cNvPr id="0" name=""/>
        <dsp:cNvSpPr/>
      </dsp:nvSpPr>
      <dsp:spPr>
        <a:xfrm>
          <a:off x="98602" y="567814"/>
          <a:ext cx="9672936" cy="652983"/>
        </a:xfrm>
        <a:prstGeom prst="roundRect">
          <a:avLst/>
        </a:prstGeom>
        <a:solidFill>
          <a:srgbClr val="2330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latin typeface="Arial Nova" panose="020B0504020202020204" pitchFamily="34" charset="0"/>
            </a:rPr>
            <a:t>Reflecting the communities that we serve </a:t>
          </a:r>
        </a:p>
      </dsp:txBody>
      <dsp:txXfrm>
        <a:off x="130478" y="599690"/>
        <a:ext cx="9609184" cy="589231"/>
      </dsp:txXfrm>
    </dsp:sp>
    <dsp:sp modelId="{026D67BF-1C0B-4786-BF7E-43B998FA034F}">
      <dsp:nvSpPr>
        <dsp:cNvPr id="0" name=""/>
        <dsp:cNvSpPr/>
      </dsp:nvSpPr>
      <dsp:spPr>
        <a:xfrm>
          <a:off x="0" y="1220797"/>
          <a:ext cx="9870142" cy="191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377" tIns="15240" rIns="85344" bIns="15240" numCol="1" spcCol="1270" anchor="t" anchorCtr="0">
          <a:noAutofit/>
        </a:bodyPr>
        <a:lstStyle/>
        <a:p>
          <a:pPr marL="72000" lvl="1" indent="-114300" algn="l" defTabSz="533400">
            <a:lnSpc>
              <a:spcPct val="90000"/>
            </a:lnSpc>
            <a:spcBef>
              <a:spcPct val="0"/>
            </a:spcBef>
            <a:spcAft>
              <a:spcPct val="20000"/>
            </a:spcAft>
            <a:buChar char="•"/>
          </a:pPr>
          <a:endParaRPr lang="en-GB" sz="1200" kern="1200">
            <a:latin typeface="Arial Nova" panose="020B0504020202020204" pitchFamily="34" charset="0"/>
          </a:endParaRPr>
        </a:p>
        <a:p>
          <a:pPr marL="72000" lvl="1" indent="-114300" algn="l" defTabSz="533400">
            <a:lnSpc>
              <a:spcPct val="90000"/>
            </a:lnSpc>
            <a:spcBef>
              <a:spcPct val="0"/>
            </a:spcBef>
            <a:spcAft>
              <a:spcPts val="0"/>
            </a:spcAft>
            <a:buChar char="•"/>
          </a:pPr>
          <a:r>
            <a:rPr lang="en-GB" sz="1200" kern="1200">
              <a:latin typeface="Arial Nova" panose="020B0504020202020204" pitchFamily="34" charset="0"/>
            </a:rPr>
            <a:t>At DLUHC, we are committed to become an even more outward facing department that reflects the diverse communities that we serve. Beyond Whitehall is a Civil Service wide reform programme, which works to break down London centricity in how we develop and implement policy, and we are a leading department in its progress. </a:t>
          </a:r>
        </a:p>
        <a:p>
          <a:pPr marL="72000" lvl="1" indent="-114300" algn="l" defTabSz="533400">
            <a:lnSpc>
              <a:spcPct val="90000"/>
            </a:lnSpc>
            <a:spcBef>
              <a:spcPct val="0"/>
            </a:spcBef>
            <a:spcAft>
              <a:spcPts val="0"/>
            </a:spcAft>
            <a:buChar char="•"/>
          </a:pPr>
          <a:endParaRPr lang="en-GB" sz="1200" kern="1200">
            <a:latin typeface="Arial Nova" panose="020B0504020202020204" pitchFamily="34" charset="0"/>
          </a:endParaRPr>
        </a:p>
        <a:p>
          <a:pPr marL="0" lvl="1" indent="-114300" algn="l" defTabSz="533400">
            <a:lnSpc>
              <a:spcPct val="90000"/>
            </a:lnSpc>
            <a:spcBef>
              <a:spcPct val="0"/>
            </a:spcBef>
            <a:spcAft>
              <a:spcPts val="0"/>
            </a:spcAft>
            <a:buChar char="•"/>
          </a:pPr>
          <a:r>
            <a:rPr lang="en-GB" sz="1200" kern="1200">
              <a:solidFill>
                <a:schemeClr val="tx1"/>
              </a:solidFill>
              <a:latin typeface="Arial Nova" panose="020B0504020202020204" pitchFamily="34" charset="0"/>
            </a:rPr>
            <a:t>As the department for place, DLUHC is leading the way on this programme of work with a strong focus on building our presence in places for growth like our new offices in Wolverhampton, Darlington, Cardiff, Edinburgh and Belfast. </a:t>
          </a:r>
          <a:endParaRPr lang="en-GB" sz="1200" kern="1200">
            <a:latin typeface="Arial Nova" panose="020B0504020202020204" pitchFamily="34" charset="0"/>
          </a:endParaRPr>
        </a:p>
        <a:p>
          <a:pPr marL="0" lvl="1" indent="-114300" algn="l" defTabSz="533400">
            <a:lnSpc>
              <a:spcPct val="90000"/>
            </a:lnSpc>
            <a:spcBef>
              <a:spcPct val="0"/>
            </a:spcBef>
            <a:spcAft>
              <a:spcPts val="0"/>
            </a:spcAft>
            <a:buChar char="•"/>
          </a:pPr>
          <a:endParaRPr lang="en-GB" sz="1200" kern="1200">
            <a:latin typeface="Arial Nova" panose="020B0504020202020204" pitchFamily="34" charset="0"/>
          </a:endParaRPr>
        </a:p>
        <a:p>
          <a:pPr marL="0" lvl="1" indent="-114300" algn="l" defTabSz="533400">
            <a:lnSpc>
              <a:spcPct val="90000"/>
            </a:lnSpc>
            <a:spcBef>
              <a:spcPct val="0"/>
            </a:spcBef>
            <a:spcAft>
              <a:spcPts val="0"/>
            </a:spcAft>
            <a:buChar char="•"/>
          </a:pPr>
          <a:r>
            <a:rPr lang="en-GB" sz="1200" kern="1200">
              <a:solidFill>
                <a:schemeClr val="tx1"/>
              </a:solidFill>
              <a:latin typeface="Arial Nova" panose="020B0504020202020204" pitchFamily="34" charset="0"/>
              <a:cs typeface="Arial"/>
            </a:rPr>
            <a:t>We have increased the number of people outside of London by almost 400 roles in the last year and a half, with over 30% of our staff now based outside London up from just over 20% in March 2020. </a:t>
          </a:r>
        </a:p>
        <a:p>
          <a:pPr marL="0" lvl="1" indent="-114300" algn="l" defTabSz="533400">
            <a:lnSpc>
              <a:spcPct val="90000"/>
            </a:lnSpc>
            <a:spcBef>
              <a:spcPct val="0"/>
            </a:spcBef>
            <a:spcAft>
              <a:spcPts val="0"/>
            </a:spcAft>
            <a:buChar char="•"/>
          </a:pPr>
          <a:endParaRPr lang="en-GB" sz="1200" kern="1200">
            <a:solidFill>
              <a:schemeClr val="tx1"/>
            </a:solidFill>
            <a:latin typeface="Arial Nova" panose="020B0504020202020204" pitchFamily="34" charset="0"/>
            <a:cs typeface="Arial"/>
          </a:endParaRPr>
        </a:p>
      </dsp:txBody>
      <dsp:txXfrm>
        <a:off x="0" y="1220797"/>
        <a:ext cx="9870142" cy="1917337"/>
      </dsp:txXfrm>
    </dsp:sp>
    <dsp:sp modelId="{BE1CF17D-C6F3-4D1C-B81C-DEA48E6A195F}">
      <dsp:nvSpPr>
        <dsp:cNvPr id="0" name=""/>
        <dsp:cNvSpPr/>
      </dsp:nvSpPr>
      <dsp:spPr>
        <a:xfrm>
          <a:off x="125498" y="3138135"/>
          <a:ext cx="9619144" cy="668473"/>
        </a:xfrm>
        <a:prstGeom prst="roundRect">
          <a:avLst/>
        </a:prstGeom>
        <a:solidFill>
          <a:srgbClr val="23305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latin typeface="Arial Nova" panose="020B0504020202020204" pitchFamily="34" charset="0"/>
            </a:rPr>
            <a:t>Leading the way</a:t>
          </a:r>
        </a:p>
      </dsp:txBody>
      <dsp:txXfrm>
        <a:off x="158130" y="3170767"/>
        <a:ext cx="9553880" cy="603209"/>
      </dsp:txXfrm>
    </dsp:sp>
    <dsp:sp modelId="{FDFE1E19-9255-4319-B829-7EAC434576D8}">
      <dsp:nvSpPr>
        <dsp:cNvPr id="0" name=""/>
        <dsp:cNvSpPr/>
      </dsp:nvSpPr>
      <dsp:spPr>
        <a:xfrm>
          <a:off x="0" y="3806608"/>
          <a:ext cx="9870142" cy="2220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377" tIns="15240" rIns="85344" bIns="15240" numCol="1" spcCol="1270" anchor="t" anchorCtr="0">
          <a:noAutofit/>
        </a:bodyPr>
        <a:lstStyle/>
        <a:p>
          <a:pPr marL="0" lvl="1" indent="-114300" algn="l" defTabSz="666750">
            <a:lnSpc>
              <a:spcPct val="90000"/>
            </a:lnSpc>
            <a:spcBef>
              <a:spcPct val="0"/>
            </a:spcBef>
            <a:spcAft>
              <a:spcPts val="0"/>
            </a:spcAft>
            <a:buChar char="•"/>
          </a:pPr>
          <a:endParaRPr lang="en-GB" sz="1200" kern="1200">
            <a:solidFill>
              <a:prstClr val="black">
                <a:hueOff val="0"/>
                <a:satOff val="0"/>
                <a:lumOff val="0"/>
                <a:alphaOff val="0"/>
              </a:prstClr>
            </a:solidFill>
            <a:latin typeface="Arial Nova" panose="020B0504020202020204" pitchFamily="34" charset="0"/>
            <a:ea typeface="+mn-ea"/>
            <a:cs typeface="+mn-cs"/>
          </a:endParaRPr>
        </a:p>
        <a:p>
          <a:pPr marL="0" lvl="1" indent="-114300" algn="l" defTabSz="666750">
            <a:lnSpc>
              <a:spcPct val="90000"/>
            </a:lnSpc>
            <a:spcBef>
              <a:spcPct val="0"/>
            </a:spcBef>
            <a:spcAft>
              <a:spcPts val="0"/>
            </a:spcAft>
            <a:buChar char="•"/>
          </a:pPr>
          <a:r>
            <a:rPr lang="en-GB" sz="1200" kern="1200">
              <a:solidFill>
                <a:prstClr val="black">
                  <a:hueOff val="0"/>
                  <a:satOff val="0"/>
                  <a:lumOff val="0"/>
                  <a:alphaOff val="0"/>
                </a:prstClr>
              </a:solidFill>
              <a:latin typeface="Arial Nova" panose="020B0504020202020204" pitchFamily="34" charset="0"/>
              <a:ea typeface="+mn-ea"/>
              <a:cs typeface="+mn-cs"/>
            </a:rPr>
            <a:t>We are delighted that we have opened our second headquarters in Wolverhampton, where we are based</a:t>
          </a:r>
        </a:p>
        <a:p>
          <a:pPr marL="0" lvl="1" indent="-114300" algn="l" defTabSz="666750">
            <a:lnSpc>
              <a:spcPct val="90000"/>
            </a:lnSpc>
            <a:spcBef>
              <a:spcPct val="0"/>
            </a:spcBef>
            <a:spcAft>
              <a:spcPts val="0"/>
            </a:spcAft>
            <a:buNone/>
          </a:pPr>
          <a:r>
            <a:rPr lang="en-GB" sz="1200" kern="1200">
              <a:solidFill>
                <a:prstClr val="black">
                  <a:hueOff val="0"/>
                  <a:satOff val="0"/>
                  <a:lumOff val="0"/>
                  <a:alphaOff val="0"/>
                </a:prstClr>
              </a:solidFill>
              <a:latin typeface="Arial Nova" panose="020B0504020202020204" pitchFamily="34" charset="0"/>
              <a:ea typeface="+mn-ea"/>
              <a:cs typeface="+mn-cs"/>
            </a:rPr>
            <a:t>in the i9 building within the historic heart of Wolverhampton City Centre. It will house 250 roles over</a:t>
          </a:r>
        </a:p>
        <a:p>
          <a:pPr marL="0" lvl="1" indent="-114300" algn="l" defTabSz="666750">
            <a:lnSpc>
              <a:spcPct val="90000"/>
            </a:lnSpc>
            <a:spcBef>
              <a:spcPct val="0"/>
            </a:spcBef>
            <a:spcAft>
              <a:spcPts val="0"/>
            </a:spcAft>
            <a:buNone/>
          </a:pPr>
          <a:r>
            <a:rPr lang="en-GB" sz="1200" kern="1200">
              <a:solidFill>
                <a:prstClr val="black">
                  <a:hueOff val="0"/>
                  <a:satOff val="0"/>
                  <a:lumOff val="0"/>
                  <a:alphaOff val="0"/>
                </a:prstClr>
              </a:solidFill>
              <a:latin typeface="Arial Nova" panose="020B0504020202020204" pitchFamily="34" charset="0"/>
              <a:ea typeface="+mn-ea"/>
              <a:cs typeface="+mn-cs"/>
            </a:rPr>
            <a:t>the next couple of years, and in a first for Government, it will have a regular and frequent ministerial</a:t>
          </a:r>
        </a:p>
        <a:p>
          <a:pPr marL="0" lvl="1" indent="-114300" algn="l" defTabSz="666750">
            <a:lnSpc>
              <a:spcPct val="90000"/>
            </a:lnSpc>
            <a:spcBef>
              <a:spcPct val="0"/>
            </a:spcBef>
            <a:spcAft>
              <a:spcPts val="0"/>
            </a:spcAft>
            <a:buNone/>
          </a:pPr>
          <a:r>
            <a:rPr lang="en-GB" sz="1200" kern="1200">
              <a:solidFill>
                <a:prstClr val="black">
                  <a:hueOff val="0"/>
                  <a:satOff val="0"/>
                  <a:lumOff val="0"/>
                  <a:alphaOff val="0"/>
                </a:prstClr>
              </a:solidFill>
              <a:latin typeface="Arial Nova" panose="020B0504020202020204" pitchFamily="34" charset="0"/>
              <a:ea typeface="+mn-ea"/>
              <a:cs typeface="+mn-cs"/>
            </a:rPr>
            <a:t>presence. </a:t>
          </a:r>
        </a:p>
        <a:p>
          <a:pPr marL="0" lvl="1" indent="-114300" algn="l" defTabSz="666750">
            <a:lnSpc>
              <a:spcPct val="90000"/>
            </a:lnSpc>
            <a:spcBef>
              <a:spcPct val="0"/>
            </a:spcBef>
            <a:spcAft>
              <a:spcPts val="0"/>
            </a:spcAft>
            <a:buNone/>
          </a:pPr>
          <a:endParaRPr lang="en-GB" sz="1200" kern="1200">
            <a:solidFill>
              <a:prstClr val="black">
                <a:hueOff val="0"/>
                <a:satOff val="0"/>
                <a:lumOff val="0"/>
                <a:alphaOff val="0"/>
              </a:prstClr>
            </a:solidFill>
            <a:latin typeface="Arial Nova" panose="020B0504020202020204" pitchFamily="34" charset="0"/>
            <a:ea typeface="+mn-ea"/>
            <a:cs typeface="+mn-cs"/>
          </a:endParaRPr>
        </a:p>
        <a:p>
          <a:pPr marL="0" lvl="1" indent="-114300" algn="l" defTabSz="666750">
            <a:lnSpc>
              <a:spcPct val="90000"/>
            </a:lnSpc>
            <a:spcBef>
              <a:spcPct val="0"/>
            </a:spcBef>
            <a:spcAft>
              <a:spcPts val="0"/>
            </a:spcAft>
            <a:buChar char="•"/>
          </a:pPr>
          <a:r>
            <a:rPr lang="en-GB" sz="1200" kern="1200">
              <a:solidFill>
                <a:prstClr val="black">
                  <a:hueOff val="0"/>
                  <a:satOff val="0"/>
                  <a:lumOff val="0"/>
                  <a:alphaOff val="0"/>
                </a:prstClr>
              </a:solidFill>
              <a:latin typeface="Arial Nova" panose="020B0504020202020204" pitchFamily="34" charset="0"/>
              <a:ea typeface="+mn-ea"/>
              <a:cs typeface="+mn-cs"/>
            </a:rPr>
            <a:t>Alongside Wolverhampton, we have a new hub in the Northern Economic Campus in Darlington</a:t>
          </a:r>
        </a:p>
        <a:p>
          <a:pPr marL="0" lvl="1" indent="-114300" algn="l" defTabSz="666750">
            <a:lnSpc>
              <a:spcPct val="90000"/>
            </a:lnSpc>
            <a:spcBef>
              <a:spcPct val="0"/>
            </a:spcBef>
            <a:spcAft>
              <a:spcPts val="0"/>
            </a:spcAft>
            <a:buNone/>
          </a:pPr>
          <a:r>
            <a:rPr lang="en-GB" sz="1200" kern="1200">
              <a:solidFill>
                <a:prstClr val="black">
                  <a:hueOff val="0"/>
                  <a:satOff val="0"/>
                  <a:lumOff val="0"/>
                  <a:alphaOff val="0"/>
                </a:prstClr>
              </a:solidFill>
              <a:latin typeface="Arial Nova" panose="020B0504020202020204" pitchFamily="34" charset="0"/>
              <a:ea typeface="+mn-ea"/>
              <a:cs typeface="+mn-cs"/>
            </a:rPr>
            <a:t>and a UK-wide presence in Belfast, Cardiff &amp; Edinburgh whilst retaining our presence in each</a:t>
          </a:r>
        </a:p>
        <a:p>
          <a:pPr marL="0" lvl="1" indent="-114300" algn="l" defTabSz="666750">
            <a:lnSpc>
              <a:spcPct val="90000"/>
            </a:lnSpc>
            <a:spcBef>
              <a:spcPct val="0"/>
            </a:spcBef>
            <a:spcAft>
              <a:spcPts val="0"/>
            </a:spcAft>
            <a:buNone/>
          </a:pPr>
          <a:r>
            <a:rPr lang="en-GB" sz="1200" kern="1200">
              <a:solidFill>
                <a:prstClr val="black">
                  <a:hueOff val="0"/>
                  <a:satOff val="0"/>
                  <a:lumOff val="0"/>
                  <a:alphaOff val="0"/>
                </a:prstClr>
              </a:solidFill>
              <a:latin typeface="Arial Nova" panose="020B0504020202020204" pitchFamily="34" charset="0"/>
              <a:ea typeface="+mn-ea"/>
              <a:cs typeface="+mn-cs"/>
            </a:rPr>
            <a:t>of the nine English regions. </a:t>
          </a:r>
        </a:p>
        <a:p>
          <a:pPr marL="0" lvl="1" indent="-114300" algn="l" defTabSz="666750">
            <a:lnSpc>
              <a:spcPct val="90000"/>
            </a:lnSpc>
            <a:spcBef>
              <a:spcPct val="0"/>
            </a:spcBef>
            <a:spcAft>
              <a:spcPts val="0"/>
            </a:spcAft>
            <a:buNone/>
          </a:pPr>
          <a:endParaRPr lang="en-GB" sz="1200" kern="1200">
            <a:solidFill>
              <a:prstClr val="black">
                <a:hueOff val="0"/>
                <a:satOff val="0"/>
                <a:lumOff val="0"/>
                <a:alphaOff val="0"/>
              </a:prstClr>
            </a:solidFill>
            <a:latin typeface="Arial Nova" panose="020B0504020202020204" pitchFamily="34" charset="0"/>
            <a:ea typeface="+mn-ea"/>
            <a:cs typeface="+mn-cs"/>
          </a:endParaRPr>
        </a:p>
        <a:p>
          <a:pPr marL="0" lvl="1" indent="-114300" algn="l" defTabSz="666750">
            <a:lnSpc>
              <a:spcPct val="90000"/>
            </a:lnSpc>
            <a:spcBef>
              <a:spcPct val="0"/>
            </a:spcBef>
            <a:spcAft>
              <a:spcPts val="0"/>
            </a:spcAft>
            <a:buFont typeface="Arial" panose="020B0604020202020204" pitchFamily="34" charset="0"/>
            <a:buChar char="•"/>
          </a:pPr>
          <a:r>
            <a:rPr lang="en-GB" sz="1200" kern="1200">
              <a:solidFill>
                <a:prstClr val="black">
                  <a:hueOff val="0"/>
                  <a:satOff val="0"/>
                  <a:lumOff val="0"/>
                  <a:alphaOff val="0"/>
                </a:prstClr>
              </a:solidFill>
              <a:latin typeface="Arial Nova" panose="020B0504020202020204" pitchFamily="34" charset="0"/>
              <a:ea typeface="+mn-ea"/>
              <a:cs typeface="+mn-cs"/>
            </a:rPr>
            <a:t>As we continue to build on our Beyond Whitehall commitments, we will ensure a greater</a:t>
          </a:r>
        </a:p>
        <a:p>
          <a:pPr marL="0" lvl="1" indent="-114300" algn="l" defTabSz="666750">
            <a:lnSpc>
              <a:spcPct val="90000"/>
            </a:lnSpc>
            <a:spcBef>
              <a:spcPct val="0"/>
            </a:spcBef>
            <a:spcAft>
              <a:spcPts val="0"/>
            </a:spcAft>
            <a:buFont typeface="Arial" panose="020B0604020202020204" pitchFamily="34" charset="0"/>
            <a:buNone/>
          </a:pPr>
          <a:r>
            <a:rPr lang="en-GB" sz="1200" kern="1200">
              <a:solidFill>
                <a:prstClr val="black">
                  <a:hueOff val="0"/>
                  <a:satOff val="0"/>
                  <a:lumOff val="0"/>
                  <a:alphaOff val="0"/>
                </a:prstClr>
              </a:solidFill>
              <a:latin typeface="Arial Nova" panose="020B0504020202020204" pitchFamily="34" charset="0"/>
              <a:ea typeface="+mn-ea"/>
              <a:cs typeface="+mn-cs"/>
            </a:rPr>
            <a:t>diversity of thought is reflected in the development and delivery of Government policy, </a:t>
          </a:r>
        </a:p>
        <a:p>
          <a:pPr marL="0" lvl="1" indent="-114300" algn="l" defTabSz="666750">
            <a:lnSpc>
              <a:spcPct val="90000"/>
            </a:lnSpc>
            <a:spcBef>
              <a:spcPct val="0"/>
            </a:spcBef>
            <a:spcAft>
              <a:spcPts val="0"/>
            </a:spcAft>
            <a:buFont typeface="Arial" panose="020B0604020202020204" pitchFamily="34" charset="0"/>
            <a:buNone/>
          </a:pPr>
          <a:r>
            <a:rPr lang="en-GB" sz="1200" kern="1200">
              <a:solidFill>
                <a:prstClr val="black">
                  <a:hueOff val="0"/>
                  <a:satOff val="0"/>
                  <a:lumOff val="0"/>
                  <a:alphaOff val="0"/>
                </a:prstClr>
              </a:solidFill>
              <a:latin typeface="Arial Nova" panose="020B0504020202020204" pitchFamily="34" charset="0"/>
              <a:ea typeface="+mn-ea"/>
              <a:cs typeface="+mn-cs"/>
            </a:rPr>
            <a:t>and greater career opportunities are promoted outside of London.</a:t>
          </a:r>
        </a:p>
      </dsp:txBody>
      <dsp:txXfrm>
        <a:off x="0" y="3806608"/>
        <a:ext cx="9870142" cy="22200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2BD9E-9A19-4F92-8C1A-CCD5C95D0EB0}">
      <dsp:nvSpPr>
        <dsp:cNvPr id="0" name=""/>
        <dsp:cNvSpPr/>
      </dsp:nvSpPr>
      <dsp:spPr>
        <a:xfrm>
          <a:off x="2114" y="157811"/>
          <a:ext cx="2061637" cy="482222"/>
        </a:xfrm>
        <a:prstGeom prst="rect">
          <a:avLst/>
        </a:prstGeom>
        <a:solidFill>
          <a:srgbClr val="233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Nova" panose="020B0504020202020204" pitchFamily="34" charset="0"/>
            </a:rPr>
            <a:t>Inclusion and Belonging</a:t>
          </a:r>
        </a:p>
      </dsp:txBody>
      <dsp:txXfrm>
        <a:off x="2114" y="157811"/>
        <a:ext cx="2061637" cy="482222"/>
      </dsp:txXfrm>
    </dsp:sp>
    <dsp:sp modelId="{6B6074FA-2A27-42A9-B34D-A60FE574B21F}">
      <dsp:nvSpPr>
        <dsp:cNvPr id="0" name=""/>
        <dsp:cNvSpPr/>
      </dsp:nvSpPr>
      <dsp:spPr>
        <a:xfrm>
          <a:off x="2114" y="640034"/>
          <a:ext cx="2061637" cy="38910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None/>
          </a:pPr>
          <a:r>
            <a:rPr lang="en-GB" sz="1100" kern="1200">
              <a:solidFill>
                <a:schemeClr val="tx1"/>
              </a:solidFill>
              <a:latin typeface="Arial Nova" panose="020B0504020202020204" pitchFamily="34" charset="0"/>
            </a:rPr>
            <a:t> </a:t>
          </a:r>
          <a:r>
            <a:rPr lang="en-GB" sz="1400" kern="1200">
              <a:solidFill>
                <a:schemeClr val="tx1"/>
              </a:solidFill>
              <a:latin typeface="Arial Nova" panose="020B0504020202020204" pitchFamily="34" charset="0"/>
            </a:rPr>
            <a:t>At DLUHC we are committed to providing a positive and inclusive environment where people are valued for the skills and experience, they bring. Trust, integrity, approachability will be encouraged and valued. We know that when our people are treated fairly and feel included, they are more motivated and deliver better outcomes for the public.</a:t>
          </a:r>
        </a:p>
        <a:p>
          <a:pPr marL="57150" lvl="1" indent="-57150" algn="l" defTabSz="488950">
            <a:lnSpc>
              <a:spcPct val="90000"/>
            </a:lnSpc>
            <a:spcBef>
              <a:spcPct val="0"/>
            </a:spcBef>
            <a:spcAft>
              <a:spcPct val="15000"/>
            </a:spcAft>
            <a:buNone/>
          </a:pPr>
          <a:endParaRPr lang="en-GB" sz="1100" kern="1200">
            <a:latin typeface="Arial Nova" panose="020B0504020202020204" pitchFamily="34" charset="0"/>
          </a:endParaRPr>
        </a:p>
      </dsp:txBody>
      <dsp:txXfrm>
        <a:off x="2114" y="640034"/>
        <a:ext cx="2061637" cy="3891037"/>
      </dsp:txXfrm>
    </dsp:sp>
    <dsp:sp modelId="{8EBBDDAD-DC3C-4D88-AC56-BF2E812C2FB2}">
      <dsp:nvSpPr>
        <dsp:cNvPr id="0" name=""/>
        <dsp:cNvSpPr/>
      </dsp:nvSpPr>
      <dsp:spPr>
        <a:xfrm>
          <a:off x="2352381" y="157811"/>
          <a:ext cx="2061637" cy="482222"/>
        </a:xfrm>
        <a:prstGeom prst="rect">
          <a:avLst/>
        </a:prstGeom>
        <a:solidFill>
          <a:srgbClr val="233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Nova" panose="020B0504020202020204" pitchFamily="34" charset="0"/>
            </a:rPr>
            <a:t>Staff Networks</a:t>
          </a:r>
        </a:p>
      </dsp:txBody>
      <dsp:txXfrm>
        <a:off x="2352381" y="157811"/>
        <a:ext cx="2061637" cy="482222"/>
      </dsp:txXfrm>
    </dsp:sp>
    <dsp:sp modelId="{AD77D79D-6638-4782-92A2-64A3D20F3430}">
      <dsp:nvSpPr>
        <dsp:cNvPr id="0" name=""/>
        <dsp:cNvSpPr/>
      </dsp:nvSpPr>
      <dsp:spPr>
        <a:xfrm>
          <a:off x="2352381" y="640034"/>
          <a:ext cx="2061637" cy="38910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None/>
          </a:pPr>
          <a:r>
            <a:rPr lang="en-GB" sz="1400" b="0" i="0" kern="1200">
              <a:solidFill>
                <a:schemeClr val="tx1"/>
              </a:solidFill>
              <a:effectLst/>
              <a:latin typeface="Arial Nova" panose="020B0504020202020204" pitchFamily="34" charset="0"/>
            </a:rPr>
            <a:t>  </a:t>
          </a:r>
          <a:r>
            <a:rPr lang="en-GB" sz="1400" kern="1200">
              <a:solidFill>
                <a:schemeClr val="tx1"/>
              </a:solidFill>
              <a:latin typeface="Arial Nova" panose="020B0504020202020204" pitchFamily="34" charset="0"/>
            </a:rPr>
            <a:t>In DLUHC, we have plenty of active employee network groups helping to support the creation of a more inclusive culture in our organisation. We also have a vibrant community of inclusion allies who ensure diversity and inclusion is driven across all our Directorates</a:t>
          </a:r>
          <a:endParaRPr lang="en-GB" sz="1400" kern="1200">
            <a:solidFill>
              <a:schemeClr val="tx1"/>
            </a:solidFill>
          </a:endParaRPr>
        </a:p>
      </dsp:txBody>
      <dsp:txXfrm>
        <a:off x="2352381" y="640034"/>
        <a:ext cx="2061637" cy="3891037"/>
      </dsp:txXfrm>
    </dsp:sp>
    <dsp:sp modelId="{4511067D-17EC-4365-B2D6-EA9D314EE272}">
      <dsp:nvSpPr>
        <dsp:cNvPr id="0" name=""/>
        <dsp:cNvSpPr/>
      </dsp:nvSpPr>
      <dsp:spPr>
        <a:xfrm>
          <a:off x="4702648" y="157811"/>
          <a:ext cx="2061637" cy="482222"/>
        </a:xfrm>
        <a:prstGeom prst="rect">
          <a:avLst/>
        </a:prstGeom>
        <a:solidFill>
          <a:srgbClr val="233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b="1" kern="1200">
              <a:latin typeface="Arial Nova" panose="020B0504020202020204" pitchFamily="34" charset="0"/>
            </a:rPr>
            <a:t>Health and Wellbeing</a:t>
          </a:r>
        </a:p>
      </dsp:txBody>
      <dsp:txXfrm>
        <a:off x="4702648" y="157811"/>
        <a:ext cx="2061637" cy="482222"/>
      </dsp:txXfrm>
    </dsp:sp>
    <dsp:sp modelId="{2B5F63EF-4C6A-4CD1-8E5A-0F5CF269C200}">
      <dsp:nvSpPr>
        <dsp:cNvPr id="0" name=""/>
        <dsp:cNvSpPr/>
      </dsp:nvSpPr>
      <dsp:spPr>
        <a:xfrm>
          <a:off x="4704763" y="640034"/>
          <a:ext cx="2061637" cy="389103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Wingdings" panose="05000000000000000000" pitchFamily="2" charset="2"/>
            <a:buNone/>
          </a:pPr>
          <a:r>
            <a:rPr lang="en-GB" sz="1400" kern="1200">
              <a:solidFill>
                <a:schemeClr val="tx1"/>
              </a:solidFill>
              <a:latin typeface="Arial Nova" panose="020B0504020202020204" pitchFamily="34" charset="0"/>
              <a:cs typeface="Arial"/>
            </a:rPr>
            <a:t>  We prioritise wellbeing in DLUHC because we know that our people are the key to our success. We have Mental Health Ambassadors and supply mental health first aid training, Wellbeing Champions across DLUHC and train all of our senior leaders to be Wellbeing Confident. We have an Employee Assistance Programme for all staff, as well as the use of the Calm app for free.</a:t>
          </a:r>
          <a:endParaRPr lang="en-GB" sz="1400" kern="1200">
            <a:solidFill>
              <a:schemeClr val="tx1"/>
            </a:solidFill>
            <a:latin typeface="Arial Nova" panose="020B0504020202020204" pitchFamily="34" charset="0"/>
          </a:endParaRPr>
        </a:p>
      </dsp:txBody>
      <dsp:txXfrm>
        <a:off x="4704763" y="640034"/>
        <a:ext cx="2061637" cy="3891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2BD9E-9A19-4F92-8C1A-CCD5C95D0EB0}">
      <dsp:nvSpPr>
        <dsp:cNvPr id="0" name=""/>
        <dsp:cNvSpPr/>
      </dsp:nvSpPr>
      <dsp:spPr>
        <a:xfrm>
          <a:off x="2955" y="58950"/>
          <a:ext cx="2881875" cy="345600"/>
        </a:xfrm>
        <a:prstGeom prst="rect">
          <a:avLst/>
        </a:prstGeom>
        <a:solidFill>
          <a:srgbClr val="233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a:t>Disability Confident Scheme</a:t>
          </a:r>
        </a:p>
      </dsp:txBody>
      <dsp:txXfrm>
        <a:off x="2955" y="58950"/>
        <a:ext cx="2881875" cy="345600"/>
      </dsp:txXfrm>
    </dsp:sp>
    <dsp:sp modelId="{6B6074FA-2A27-42A9-B34D-A60FE574B21F}">
      <dsp:nvSpPr>
        <dsp:cNvPr id="0" name=""/>
        <dsp:cNvSpPr/>
      </dsp:nvSpPr>
      <dsp:spPr>
        <a:xfrm>
          <a:off x="2955" y="404550"/>
          <a:ext cx="2881875" cy="54598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None/>
          </a:pPr>
          <a:r>
            <a:rPr lang="en-GB" sz="1100" kern="1200">
              <a:solidFill>
                <a:schemeClr val="tx1"/>
              </a:solidFill>
              <a:latin typeface="Arial Nova" panose="020B0504020202020204" pitchFamily="34" charset="0"/>
            </a:rPr>
            <a:t>  As an employer we are committed to promoting and protecting the physical and mental health and well being of all our colleagues and applicants</a:t>
          </a:r>
        </a:p>
        <a:p>
          <a:pPr marL="57150" lvl="1" indent="-57150" algn="l" defTabSz="488950">
            <a:lnSpc>
              <a:spcPct val="90000"/>
            </a:lnSpc>
            <a:spcBef>
              <a:spcPct val="0"/>
            </a:spcBef>
            <a:spcAft>
              <a:spcPct val="15000"/>
            </a:spcAft>
            <a:buNone/>
          </a:pPr>
          <a:endParaRPr lang="en-GB" sz="1100" kern="1200">
            <a:solidFill>
              <a:schemeClr val="tx1"/>
            </a:solidFill>
            <a:latin typeface="Arial Nova" panose="020B0504020202020204" pitchFamily="34" charset="0"/>
          </a:endParaRPr>
        </a:p>
        <a:p>
          <a:pPr marL="57150" lvl="1" indent="-57150" algn="l" defTabSz="488950">
            <a:lnSpc>
              <a:spcPct val="90000"/>
            </a:lnSpc>
            <a:spcBef>
              <a:spcPct val="0"/>
            </a:spcBef>
            <a:spcAft>
              <a:spcPct val="15000"/>
            </a:spcAft>
            <a:buFont typeface="Wingdings" panose="05000000000000000000" pitchFamily="2" charset="2"/>
            <a:buChar char="Ø"/>
          </a:pPr>
          <a:r>
            <a:rPr lang="en-GB" sz="1100" kern="1200">
              <a:solidFill>
                <a:schemeClr val="tx1"/>
              </a:solidFill>
              <a:latin typeface="Arial Nova" panose="020B0504020202020204" pitchFamily="34" charset="0"/>
            </a:rPr>
            <a:t>DLUHC operates the Disability Confident Scheme (DCS) to help widen employment opportunities for disabled people. All Disability Confident Scheme applicants who meet the minimum standard are invited to attend interview. Applicants with a neurodivergence can apply under the Disability Confident Scheme. This includes; Attention deficit disorders, Autism (including Asperger’s), Developmental coordination disorder (previously known as Dyspraxia). </a:t>
          </a:r>
        </a:p>
        <a:p>
          <a:pPr marL="57150" lvl="1" indent="-57150" algn="l" defTabSz="488950">
            <a:lnSpc>
              <a:spcPct val="90000"/>
            </a:lnSpc>
            <a:spcBef>
              <a:spcPct val="0"/>
            </a:spcBef>
            <a:spcAft>
              <a:spcPct val="15000"/>
            </a:spcAft>
            <a:buFont typeface="Wingdings" panose="05000000000000000000" pitchFamily="2" charset="2"/>
            <a:buNone/>
          </a:pPr>
          <a:endParaRPr lang="en-GB" sz="1100" kern="1200">
            <a:solidFill>
              <a:schemeClr val="tx1"/>
            </a:solidFill>
            <a:latin typeface="Arial Nova" panose="020B0504020202020204" pitchFamily="34" charset="0"/>
          </a:endParaRPr>
        </a:p>
        <a:p>
          <a:pPr marL="57150" lvl="1" indent="-57150" algn="l" defTabSz="488950">
            <a:lnSpc>
              <a:spcPct val="90000"/>
            </a:lnSpc>
            <a:spcBef>
              <a:spcPct val="0"/>
            </a:spcBef>
            <a:spcAft>
              <a:spcPct val="15000"/>
            </a:spcAft>
            <a:buFont typeface="Wingdings" panose="05000000000000000000" pitchFamily="2" charset="2"/>
            <a:buChar char="Ø"/>
          </a:pPr>
          <a:r>
            <a:rPr lang="en-GB" sz="1100" kern="1200">
              <a:solidFill>
                <a:schemeClr val="tx1"/>
              </a:solidFill>
              <a:latin typeface="Arial Nova" panose="020B0504020202020204" pitchFamily="34" charset="0"/>
            </a:rPr>
            <a:t>If you feel that you may need a reasonable adjustment to be made, or you would like to discuss your requirements in more detail, please contact</a:t>
          </a:r>
          <a:r>
            <a:rPr lang="en-GB" sz="1100" kern="1200">
              <a:latin typeface="Arial Nova" panose="020B0504020202020204" pitchFamily="34" charset="0"/>
            </a:rPr>
            <a:t> </a:t>
          </a:r>
          <a:r>
            <a:rPr lang="en-GB" sz="1100" i="1" kern="1200">
              <a:solidFill>
                <a:srgbClr val="23305D"/>
              </a:solidFill>
              <a:latin typeface="Arial Nova" panose="020B0504020202020204" pitchFamily="34" charset="0"/>
              <a:hlinkClick xmlns:r="http://schemas.openxmlformats.org/officeDocument/2006/relationships" r:id="rId1"/>
            </a:rPr>
            <a:t>recruitment@levellingup.gov.uk</a:t>
          </a:r>
          <a:r>
            <a:rPr lang="en-GB" sz="1100" i="1" kern="1200">
              <a:solidFill>
                <a:srgbClr val="23305D"/>
              </a:solidFill>
              <a:latin typeface="Arial Nova" panose="020B0504020202020204" pitchFamily="34" charset="0"/>
            </a:rPr>
            <a:t> </a:t>
          </a:r>
          <a:r>
            <a:rPr lang="en-GB" sz="1100" kern="1200">
              <a:latin typeface="Arial Nova" panose="020B0504020202020204" pitchFamily="34" charset="0"/>
            </a:rPr>
            <a:t>in the first instance.</a:t>
          </a:r>
        </a:p>
        <a:p>
          <a:pPr marL="57150" lvl="1" indent="-57150" algn="l" defTabSz="488950">
            <a:lnSpc>
              <a:spcPct val="90000"/>
            </a:lnSpc>
            <a:spcBef>
              <a:spcPct val="0"/>
            </a:spcBef>
            <a:spcAft>
              <a:spcPct val="15000"/>
            </a:spcAft>
            <a:buFont typeface="Wingdings" panose="05000000000000000000" pitchFamily="2" charset="2"/>
            <a:buChar char="Ø"/>
          </a:pPr>
          <a:endParaRPr lang="en-GB" sz="1100" kern="1200">
            <a:latin typeface="Arial Nova" panose="020B0504020202020204" pitchFamily="34" charset="0"/>
          </a:endParaRPr>
        </a:p>
        <a:p>
          <a:pPr marL="57150" lvl="1" indent="-57150" algn="l" defTabSz="488950">
            <a:lnSpc>
              <a:spcPct val="90000"/>
            </a:lnSpc>
            <a:spcBef>
              <a:spcPct val="0"/>
            </a:spcBef>
            <a:spcAft>
              <a:spcPct val="15000"/>
            </a:spcAft>
            <a:buFont typeface="Wingdings" panose="05000000000000000000" pitchFamily="2" charset="2"/>
            <a:buChar char="Ø"/>
          </a:pPr>
          <a:r>
            <a:rPr lang="en-GB" sz="1100" kern="1200">
              <a:latin typeface="Arial Nova" panose="020B0504020202020204" pitchFamily="34" charset="0"/>
            </a:rPr>
            <a:t>For more information on the Disability Confident Scheme please click </a:t>
          </a:r>
          <a:r>
            <a:rPr lang="en-GB" sz="1100" kern="1200">
              <a:latin typeface="Arial Nova" panose="020B0504020202020204" pitchFamily="34" charset="0"/>
              <a:hlinkClick xmlns:r="http://schemas.openxmlformats.org/officeDocument/2006/relationships" r:id="rId2"/>
            </a:rPr>
            <a:t>here</a:t>
          </a:r>
          <a:r>
            <a:rPr lang="en-GB" sz="1100" kern="1200">
              <a:latin typeface="Arial Nova" panose="020B0504020202020204" pitchFamily="34" charset="0"/>
            </a:rPr>
            <a:t> </a:t>
          </a:r>
        </a:p>
        <a:p>
          <a:pPr marL="57150" lvl="1" indent="-57150" algn="l" defTabSz="488950">
            <a:lnSpc>
              <a:spcPct val="90000"/>
            </a:lnSpc>
            <a:spcBef>
              <a:spcPct val="0"/>
            </a:spcBef>
            <a:spcAft>
              <a:spcPct val="15000"/>
            </a:spcAft>
            <a:buNone/>
          </a:pPr>
          <a:endParaRPr lang="en-GB" sz="1100" kern="1200">
            <a:latin typeface="Arial Nova" panose="020B0504020202020204" pitchFamily="34" charset="0"/>
          </a:endParaRPr>
        </a:p>
      </dsp:txBody>
      <dsp:txXfrm>
        <a:off x="2955" y="404550"/>
        <a:ext cx="2881875" cy="5459805"/>
      </dsp:txXfrm>
    </dsp:sp>
    <dsp:sp modelId="{8EBBDDAD-DC3C-4D88-AC56-BF2E812C2FB2}">
      <dsp:nvSpPr>
        <dsp:cNvPr id="0" name=""/>
        <dsp:cNvSpPr/>
      </dsp:nvSpPr>
      <dsp:spPr>
        <a:xfrm>
          <a:off x="3288293" y="58950"/>
          <a:ext cx="2881875" cy="345600"/>
        </a:xfrm>
        <a:prstGeom prst="rect">
          <a:avLst/>
        </a:prstGeom>
        <a:solidFill>
          <a:srgbClr val="233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a:t>A Great Place to Work for Veterans</a:t>
          </a:r>
        </a:p>
      </dsp:txBody>
      <dsp:txXfrm>
        <a:off x="3288293" y="58950"/>
        <a:ext cx="2881875" cy="345600"/>
      </dsp:txXfrm>
    </dsp:sp>
    <dsp:sp modelId="{AD77D79D-6638-4782-92A2-64A3D20F3430}">
      <dsp:nvSpPr>
        <dsp:cNvPr id="0" name=""/>
        <dsp:cNvSpPr/>
      </dsp:nvSpPr>
      <dsp:spPr>
        <a:xfrm>
          <a:off x="3288293" y="404550"/>
          <a:ext cx="2881875" cy="54598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None/>
          </a:pPr>
          <a:r>
            <a:rPr lang="en-GB" sz="1200" b="0" i="0" kern="1200">
              <a:solidFill>
                <a:schemeClr val="tx1"/>
              </a:solidFill>
              <a:effectLst/>
              <a:latin typeface="Arial Nova" panose="020B0504020202020204" pitchFamily="34" charset="0"/>
            </a:rPr>
            <a:t> Veterans are  defined as anyone who has served for at least one day in Her Majesty’s Armed Forces (Regular or Reserve). To be defined as a veteran they must be in transition from or ceased to be a member of Her Majesty’s Armed Forces. To be eligible to apply for roles under the initiative, veterans must meet certain eligibility criteria. </a:t>
          </a:r>
          <a:endParaRPr lang="en-GB" sz="1200" kern="1200">
            <a:solidFill>
              <a:schemeClr val="tx1"/>
            </a:solidFill>
          </a:endParaRPr>
        </a:p>
        <a:p>
          <a:pPr marL="114300" lvl="1" indent="-114300" algn="l" defTabSz="533400">
            <a:lnSpc>
              <a:spcPct val="90000"/>
            </a:lnSpc>
            <a:spcBef>
              <a:spcPct val="0"/>
            </a:spcBef>
            <a:spcAft>
              <a:spcPct val="15000"/>
            </a:spcAft>
            <a:buNone/>
          </a:pPr>
          <a:endParaRPr lang="en-GB" sz="1200" kern="1200">
            <a:solidFill>
              <a:schemeClr val="tx1"/>
            </a:solidFill>
          </a:endParaRPr>
        </a:p>
        <a:p>
          <a:pPr marL="114300" lvl="1" indent="-114300" algn="l" defTabSz="533400">
            <a:lnSpc>
              <a:spcPct val="90000"/>
            </a:lnSpc>
            <a:spcBef>
              <a:spcPct val="0"/>
            </a:spcBef>
            <a:spcAft>
              <a:spcPct val="15000"/>
            </a:spcAft>
            <a:buFont typeface="Wingdings" panose="05000000000000000000" pitchFamily="2" charset="2"/>
            <a:buNone/>
          </a:pPr>
          <a:r>
            <a:rPr lang="en-GB" sz="1200" b="0" i="0" kern="1200">
              <a:solidFill>
                <a:schemeClr val="tx1"/>
              </a:solidFill>
              <a:effectLst/>
              <a:latin typeface="Arial Nova" panose="020B0504020202020204" pitchFamily="34" charset="0"/>
            </a:rPr>
            <a:t> To be eligible for this scheme in the Civil Service, a veteran must: </a:t>
          </a:r>
          <a:endParaRPr lang="en-GB" sz="1200" kern="1200">
            <a:solidFill>
              <a:schemeClr val="tx1"/>
            </a:solidFill>
          </a:endParaRPr>
        </a:p>
        <a:p>
          <a:pPr marL="114300" lvl="1" indent="-114300" algn="l" defTabSz="533400">
            <a:lnSpc>
              <a:spcPct val="90000"/>
            </a:lnSpc>
            <a:spcBef>
              <a:spcPct val="0"/>
            </a:spcBef>
            <a:spcAft>
              <a:spcPct val="15000"/>
            </a:spcAft>
            <a:buFont typeface="Wingdings" panose="05000000000000000000" pitchFamily="2" charset="2"/>
            <a:buChar char="Ø"/>
          </a:pPr>
          <a:r>
            <a:rPr lang="en-GB" sz="1200" b="0" i="0" kern="1200">
              <a:solidFill>
                <a:schemeClr val="tx1"/>
              </a:solidFill>
              <a:effectLst/>
              <a:latin typeface="Arial Nova" panose="020B0504020202020204" pitchFamily="34" charset="0"/>
            </a:rPr>
            <a:t> have served for at least one year in Her Majesty's Armed Forces (as a Regular or Reserve);   </a:t>
          </a:r>
        </a:p>
        <a:p>
          <a:pPr marL="114300" lvl="1" indent="-114300" algn="l" defTabSz="533400">
            <a:lnSpc>
              <a:spcPct val="90000"/>
            </a:lnSpc>
            <a:spcBef>
              <a:spcPct val="0"/>
            </a:spcBef>
            <a:spcAft>
              <a:spcPct val="15000"/>
            </a:spcAft>
            <a:buFont typeface="Wingdings" panose="05000000000000000000" pitchFamily="2" charset="2"/>
            <a:buChar char="Ø"/>
          </a:pPr>
          <a:r>
            <a:rPr lang="en-GB" sz="1200" b="0" i="0" kern="1200">
              <a:solidFill>
                <a:schemeClr val="tx1"/>
              </a:solidFill>
              <a:effectLst/>
              <a:latin typeface="Arial Nova" panose="020B0504020202020204" pitchFamily="34" charset="0"/>
            </a:rPr>
            <a:t> be in transition from, or ceased to be a member of, Her Majesty’s Armed Forces; and </a:t>
          </a:r>
        </a:p>
        <a:p>
          <a:pPr marL="114300" lvl="1" indent="-114300" algn="l" defTabSz="533400">
            <a:lnSpc>
              <a:spcPct val="90000"/>
            </a:lnSpc>
            <a:spcBef>
              <a:spcPct val="0"/>
            </a:spcBef>
            <a:spcAft>
              <a:spcPct val="15000"/>
            </a:spcAft>
            <a:buFont typeface="Wingdings" panose="05000000000000000000" pitchFamily="2" charset="2"/>
            <a:buChar char="Ø"/>
          </a:pPr>
          <a:r>
            <a:rPr lang="en-GB" sz="1200" b="0" i="0" kern="1200">
              <a:solidFill>
                <a:schemeClr val="tx1"/>
              </a:solidFill>
              <a:effectLst/>
              <a:latin typeface="Arial Nova" panose="020B0504020202020204" pitchFamily="34" charset="0"/>
            </a:rPr>
            <a:t> not already be a Civil Servant, or be employed by a Civil Service Commission </a:t>
          </a:r>
        </a:p>
        <a:p>
          <a:pPr marL="114300" lvl="1" indent="-114300" algn="l" defTabSz="533400">
            <a:lnSpc>
              <a:spcPct val="90000"/>
            </a:lnSpc>
            <a:spcBef>
              <a:spcPct val="0"/>
            </a:spcBef>
            <a:spcAft>
              <a:spcPct val="15000"/>
            </a:spcAft>
            <a:buFont typeface="Wingdings" panose="05000000000000000000" pitchFamily="2" charset="2"/>
            <a:buNone/>
          </a:pPr>
          <a:r>
            <a:rPr lang="en-GB" sz="1200" b="0" i="0" kern="1200">
              <a:solidFill>
                <a:schemeClr val="tx1"/>
              </a:solidFill>
              <a:effectLst/>
              <a:latin typeface="Arial Nova" panose="020B0504020202020204" pitchFamily="34" charset="0"/>
            </a:rPr>
            <a:t>  accredited public body. </a:t>
          </a:r>
        </a:p>
        <a:p>
          <a:pPr marL="114300" lvl="1" indent="-114300" algn="l" defTabSz="533400">
            <a:lnSpc>
              <a:spcPct val="90000"/>
            </a:lnSpc>
            <a:spcBef>
              <a:spcPct val="0"/>
            </a:spcBef>
            <a:spcAft>
              <a:spcPct val="15000"/>
            </a:spcAft>
            <a:buFont typeface="Wingdings" panose="05000000000000000000" pitchFamily="2" charset="2"/>
            <a:buChar char="Ø"/>
          </a:pPr>
          <a:r>
            <a:rPr lang="en-GB" sz="1200" b="0" i="0" kern="1200">
              <a:solidFill>
                <a:schemeClr val="tx1"/>
              </a:solidFill>
              <a:effectLst/>
              <a:latin typeface="Arial Nova" panose="020B0504020202020204" pitchFamily="34" charset="0"/>
            </a:rPr>
            <a:t> There is no maximum time limit from when an individual left Her Majesty’s </a:t>
          </a:r>
        </a:p>
        <a:p>
          <a:pPr marL="114300" lvl="1" indent="-114300" algn="l" defTabSz="533400">
            <a:lnSpc>
              <a:spcPct val="90000"/>
            </a:lnSpc>
            <a:spcBef>
              <a:spcPct val="0"/>
            </a:spcBef>
            <a:spcAft>
              <a:spcPct val="15000"/>
            </a:spcAft>
            <a:buFont typeface="Wingdings" panose="05000000000000000000" pitchFamily="2" charset="2"/>
            <a:buChar char="Ø"/>
          </a:pPr>
          <a:r>
            <a:rPr lang="en-GB" sz="1200" b="0" i="0" kern="1200">
              <a:solidFill>
                <a:schemeClr val="tx1"/>
              </a:solidFill>
              <a:effectLst/>
              <a:latin typeface="Arial Nova" panose="020B0504020202020204" pitchFamily="34" charset="0"/>
            </a:rPr>
            <a:t> Armed Forces to be eligible for this    initiative. </a:t>
          </a:r>
        </a:p>
        <a:p>
          <a:pPr marL="114300" lvl="1" indent="-114300" algn="l" defTabSz="533400">
            <a:lnSpc>
              <a:spcPct val="90000"/>
            </a:lnSpc>
            <a:spcBef>
              <a:spcPct val="0"/>
            </a:spcBef>
            <a:spcAft>
              <a:spcPct val="15000"/>
            </a:spcAft>
            <a:buNone/>
          </a:pPr>
          <a:endParaRPr lang="en-GB" sz="1200" b="0" i="0" kern="1200">
            <a:solidFill>
              <a:srgbClr val="000000"/>
            </a:solidFill>
            <a:effectLst/>
            <a:latin typeface="Arial Nova" panose="020B0504020202020204"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r>
            <a:rPr lang="en-GB" sz="1200" b="0" i="0" kern="1200">
              <a:solidFill>
                <a:srgbClr val="000000"/>
              </a:solidFill>
              <a:effectLst/>
              <a:latin typeface="Arial Nova" panose="020B0504020202020204" pitchFamily="34" charset="0"/>
            </a:rPr>
            <a:t>For more information on the Great Place to Work for Veterans Scheme please click </a:t>
          </a:r>
          <a:r>
            <a:rPr lang="en-GB" sz="1200" b="0" i="0" kern="1200">
              <a:solidFill>
                <a:srgbClr val="000000"/>
              </a:solidFill>
              <a:effectLst/>
              <a:latin typeface="Arial Nova" panose="020B0504020202020204" pitchFamily="34" charset="0"/>
              <a:hlinkClick xmlns:r="http://schemas.openxmlformats.org/officeDocument/2006/relationships" r:id="rId3"/>
            </a:rPr>
            <a:t>here</a:t>
          </a:r>
          <a:r>
            <a:rPr lang="en-GB" sz="1200" b="0" i="0" kern="1200">
              <a:solidFill>
                <a:srgbClr val="000000"/>
              </a:solidFill>
              <a:effectLst/>
              <a:latin typeface="Arial Nova" panose="020B0504020202020204" pitchFamily="34" charset="0"/>
            </a:rPr>
            <a:t> </a:t>
          </a:r>
        </a:p>
      </dsp:txBody>
      <dsp:txXfrm>
        <a:off x="3288293" y="404550"/>
        <a:ext cx="2881875" cy="5459805"/>
      </dsp:txXfrm>
    </dsp:sp>
    <dsp:sp modelId="{4511067D-17EC-4365-B2D6-EA9D314EE272}">
      <dsp:nvSpPr>
        <dsp:cNvPr id="0" name=""/>
        <dsp:cNvSpPr/>
      </dsp:nvSpPr>
      <dsp:spPr>
        <a:xfrm>
          <a:off x="6573631" y="58950"/>
          <a:ext cx="2881875" cy="345600"/>
        </a:xfrm>
        <a:prstGeom prst="rect">
          <a:avLst/>
        </a:prstGeom>
        <a:solidFill>
          <a:srgbClr val="233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b="1" kern="1200"/>
            <a:t>Redeployment Interview Scheme</a:t>
          </a:r>
        </a:p>
      </dsp:txBody>
      <dsp:txXfrm>
        <a:off x="6573631" y="58950"/>
        <a:ext cx="2881875" cy="345600"/>
      </dsp:txXfrm>
    </dsp:sp>
    <dsp:sp modelId="{2B5F63EF-4C6A-4CD1-8E5A-0F5CF269C200}">
      <dsp:nvSpPr>
        <dsp:cNvPr id="0" name=""/>
        <dsp:cNvSpPr/>
      </dsp:nvSpPr>
      <dsp:spPr>
        <a:xfrm>
          <a:off x="6576586" y="404550"/>
          <a:ext cx="2881875" cy="54598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Wingdings" panose="05000000000000000000" pitchFamily="2" charset="2"/>
            <a:buChar char="Ø"/>
          </a:pPr>
          <a:r>
            <a:rPr lang="en-GB" sz="1200" b="0" i="0" kern="1200">
              <a:latin typeface="Arial Nova" panose="020B0504020202020204" pitchFamily="34" charset="0"/>
            </a:rPr>
            <a:t>The Scheme applies to all civil service employees at all grades, including Senior Civil Servants (SCS) in Departments and Crown Arms Length Bodies (ALBs), who are at risk of redundancy.</a:t>
          </a:r>
          <a:endParaRPr lang="en-GB" sz="1200" kern="1200">
            <a:latin typeface="Arial Nova" panose="020B0504020202020204" pitchFamily="34" charset="0"/>
          </a:endParaRPr>
        </a:p>
        <a:p>
          <a:pPr marL="114300" lvl="1" indent="-114300" algn="l" defTabSz="533400">
            <a:lnSpc>
              <a:spcPct val="90000"/>
            </a:lnSpc>
            <a:spcBef>
              <a:spcPct val="0"/>
            </a:spcBef>
            <a:spcAft>
              <a:spcPct val="15000"/>
            </a:spcAft>
            <a:buFont typeface="Wingdings" panose="05000000000000000000" pitchFamily="2" charset="2"/>
            <a:buNone/>
          </a:pPr>
          <a:endParaRPr lang="en-GB" sz="1200" kern="1200">
            <a:latin typeface="Arial Nova" panose="020B0504020202020204"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r>
            <a:rPr lang="en-GB" sz="1200" b="0" i="0" kern="1200">
              <a:latin typeface="Arial Nova" panose="020B0504020202020204" pitchFamily="34" charset="0"/>
            </a:rPr>
            <a:t>It applies to all vacancies, whether they are advertised internally or externally</a:t>
          </a:r>
          <a:endParaRPr lang="en-GB" sz="1200" kern="1200">
            <a:latin typeface="Arial Nova" panose="020B0504020202020204" pitchFamily="34" charset="0"/>
          </a:endParaRPr>
        </a:p>
        <a:p>
          <a:pPr marL="114300" lvl="1" indent="-114300" algn="l" defTabSz="533400">
            <a:lnSpc>
              <a:spcPct val="90000"/>
            </a:lnSpc>
            <a:spcBef>
              <a:spcPct val="0"/>
            </a:spcBef>
            <a:spcAft>
              <a:spcPct val="15000"/>
            </a:spcAft>
            <a:buFont typeface="Wingdings" panose="05000000000000000000" pitchFamily="2" charset="2"/>
            <a:buNone/>
          </a:pPr>
          <a:endParaRPr lang="en-GB" sz="1200" kern="1200">
            <a:latin typeface="Arial Nova" panose="020B0504020202020204" pitchFamily="34" charset="0"/>
          </a:endParaRPr>
        </a:p>
        <a:p>
          <a:pPr marL="114300" lvl="1" indent="-114300" algn="l" defTabSz="533400">
            <a:lnSpc>
              <a:spcPct val="90000"/>
            </a:lnSpc>
            <a:spcBef>
              <a:spcPct val="0"/>
            </a:spcBef>
            <a:spcAft>
              <a:spcPct val="15000"/>
            </a:spcAft>
            <a:buFont typeface="Wingdings" panose="05000000000000000000" pitchFamily="2" charset="2"/>
            <a:buChar char="Ø"/>
          </a:pPr>
          <a:r>
            <a:rPr lang="en-GB" sz="1200" b="0" i="0" kern="1200">
              <a:latin typeface="Arial Nova" panose="020B0504020202020204" pitchFamily="34" charset="0"/>
            </a:rPr>
            <a:t>Prospective applicants will be eligible to use the scheme from the point they become at risk of redundancy up until the time they leave the department, either due to the redundancy or because they secure an alternative role. </a:t>
          </a:r>
          <a:endParaRPr lang="en-GB" sz="1200" kern="1200">
            <a:latin typeface="Arial Nova" panose="020B0504020202020204" pitchFamily="34" charset="0"/>
          </a:endParaRPr>
        </a:p>
      </dsp:txBody>
      <dsp:txXfrm>
        <a:off x="6576586" y="404550"/>
        <a:ext cx="2881875" cy="545980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82D32-5073-A54C-876C-A438676CD9F5}" type="datetimeFigureOut">
              <a:rPr lang="en-US" smtClean="0"/>
              <a:t>3/28/2022</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C5314-34B4-4A44-8029-4973DFF98801}" type="slidenum">
              <a:rPr lang="en-US" smtClean="0"/>
              <a:t>‹#›</a:t>
            </a:fld>
            <a:endParaRPr lang="en-US"/>
          </a:p>
        </p:txBody>
      </p:sp>
    </p:spTree>
    <p:extLst>
      <p:ext uri="{BB962C8B-B14F-4D97-AF65-F5344CB8AC3E}">
        <p14:creationId xmlns:p14="http://schemas.microsoft.com/office/powerpoint/2010/main" val="2522917273"/>
      </p:ext>
    </p:extLst>
  </p:cSld>
  <p:clrMap bg1="lt1" tx1="dk1" bg2="lt2" tx2="dk2" accent1="accent1" accent2="accent2" accent3="accent3" accent4="accent4" accent5="accent5" accent6="accent6" hlink="hlink" folHlink="folHlink"/>
  <p:notesStyle>
    <a:lvl1pPr marL="0" algn="l" defTabSz="1028517" rtl="0" eaLnBrk="1" latinLnBrk="0" hangingPunct="1">
      <a:defRPr sz="1350" kern="1200">
        <a:solidFill>
          <a:schemeClr val="tx1"/>
        </a:solidFill>
        <a:latin typeface="+mn-lt"/>
        <a:ea typeface="+mn-ea"/>
        <a:cs typeface="+mn-cs"/>
      </a:defRPr>
    </a:lvl1pPr>
    <a:lvl2pPr marL="514259" algn="l" defTabSz="1028517" rtl="0" eaLnBrk="1" latinLnBrk="0" hangingPunct="1">
      <a:defRPr sz="1350" kern="1200">
        <a:solidFill>
          <a:schemeClr val="tx1"/>
        </a:solidFill>
        <a:latin typeface="+mn-lt"/>
        <a:ea typeface="+mn-ea"/>
        <a:cs typeface="+mn-cs"/>
      </a:defRPr>
    </a:lvl2pPr>
    <a:lvl3pPr marL="1028517" algn="l" defTabSz="1028517" rtl="0" eaLnBrk="1" latinLnBrk="0" hangingPunct="1">
      <a:defRPr sz="1350" kern="1200">
        <a:solidFill>
          <a:schemeClr val="tx1"/>
        </a:solidFill>
        <a:latin typeface="+mn-lt"/>
        <a:ea typeface="+mn-ea"/>
        <a:cs typeface="+mn-cs"/>
      </a:defRPr>
    </a:lvl3pPr>
    <a:lvl4pPr marL="1542776" algn="l" defTabSz="1028517" rtl="0" eaLnBrk="1" latinLnBrk="0" hangingPunct="1">
      <a:defRPr sz="1350" kern="1200">
        <a:solidFill>
          <a:schemeClr val="tx1"/>
        </a:solidFill>
        <a:latin typeface="+mn-lt"/>
        <a:ea typeface="+mn-ea"/>
        <a:cs typeface="+mn-cs"/>
      </a:defRPr>
    </a:lvl4pPr>
    <a:lvl5pPr marL="2057034" algn="l" defTabSz="1028517" rtl="0" eaLnBrk="1" latinLnBrk="0" hangingPunct="1">
      <a:defRPr sz="1350" kern="1200">
        <a:solidFill>
          <a:schemeClr val="tx1"/>
        </a:solidFill>
        <a:latin typeface="+mn-lt"/>
        <a:ea typeface="+mn-ea"/>
        <a:cs typeface="+mn-cs"/>
      </a:defRPr>
    </a:lvl5pPr>
    <a:lvl6pPr marL="2571293" algn="l" defTabSz="1028517" rtl="0" eaLnBrk="1" latinLnBrk="0" hangingPunct="1">
      <a:defRPr sz="1350" kern="1200">
        <a:solidFill>
          <a:schemeClr val="tx1"/>
        </a:solidFill>
        <a:latin typeface="+mn-lt"/>
        <a:ea typeface="+mn-ea"/>
        <a:cs typeface="+mn-cs"/>
      </a:defRPr>
    </a:lvl6pPr>
    <a:lvl7pPr marL="3085551" algn="l" defTabSz="1028517" rtl="0" eaLnBrk="1" latinLnBrk="0" hangingPunct="1">
      <a:defRPr sz="1350" kern="1200">
        <a:solidFill>
          <a:schemeClr val="tx1"/>
        </a:solidFill>
        <a:latin typeface="+mn-lt"/>
        <a:ea typeface="+mn-ea"/>
        <a:cs typeface="+mn-cs"/>
      </a:defRPr>
    </a:lvl7pPr>
    <a:lvl8pPr marL="3599810" algn="l" defTabSz="1028517" rtl="0" eaLnBrk="1" latinLnBrk="0" hangingPunct="1">
      <a:defRPr sz="1350" kern="1200">
        <a:solidFill>
          <a:schemeClr val="tx1"/>
        </a:solidFill>
        <a:latin typeface="+mn-lt"/>
        <a:ea typeface="+mn-ea"/>
        <a:cs typeface="+mn-cs"/>
      </a:defRPr>
    </a:lvl8pPr>
    <a:lvl9pPr marL="4114068" algn="l" defTabSz="1028517" rtl="0" eaLnBrk="1" latinLnBrk="0" hangingPunct="1">
      <a:defRPr sz="13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C5314-34B4-4A44-8029-4973DFF98801}" type="slidenum">
              <a:rPr lang="en-US" smtClean="0"/>
              <a:t>2</a:t>
            </a:fld>
            <a:endParaRPr lang="en-US"/>
          </a:p>
        </p:txBody>
      </p:sp>
    </p:spTree>
    <p:extLst>
      <p:ext uri="{BB962C8B-B14F-4D97-AF65-F5344CB8AC3E}">
        <p14:creationId xmlns:p14="http://schemas.microsoft.com/office/powerpoint/2010/main" val="817461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C5314-34B4-4A44-8029-4973DFF98801}" type="slidenum">
              <a:rPr lang="en-US" smtClean="0"/>
              <a:t>4</a:t>
            </a:fld>
            <a:endParaRPr lang="en-US"/>
          </a:p>
        </p:txBody>
      </p:sp>
    </p:spTree>
    <p:extLst>
      <p:ext uri="{BB962C8B-B14F-4D97-AF65-F5344CB8AC3E}">
        <p14:creationId xmlns:p14="http://schemas.microsoft.com/office/powerpoint/2010/main" val="48056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143000"/>
            <a:ext cx="4362450" cy="3086100"/>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F77D57-1EBB-4C47-88B0-058FF01EBF3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762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7C5314-34B4-4A44-8029-4973DFF98801}" type="slidenum">
              <a:rPr lang="en-US" smtClean="0"/>
              <a:t>10</a:t>
            </a:fld>
            <a:endParaRPr lang="en-US"/>
          </a:p>
        </p:txBody>
      </p:sp>
    </p:spTree>
    <p:extLst>
      <p:ext uri="{BB962C8B-B14F-4D97-AF65-F5344CB8AC3E}">
        <p14:creationId xmlns:p14="http://schemas.microsoft.com/office/powerpoint/2010/main" val="604442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77D57-1EBB-4C47-88B0-058FF01EBF31}" type="slidenum">
              <a:rPr lang="en-GB" smtClean="0"/>
              <a:t>11</a:t>
            </a:fld>
            <a:endParaRPr lang="en-GB"/>
          </a:p>
        </p:txBody>
      </p:sp>
    </p:spTree>
    <p:extLst>
      <p:ext uri="{BB962C8B-B14F-4D97-AF65-F5344CB8AC3E}">
        <p14:creationId xmlns:p14="http://schemas.microsoft.com/office/powerpoint/2010/main" val="256252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77D57-1EBB-4C47-88B0-058FF01EBF31}" type="slidenum">
              <a:rPr lang="en-GB" smtClean="0"/>
              <a:t>12</a:t>
            </a:fld>
            <a:endParaRPr lang="en-GB"/>
          </a:p>
        </p:txBody>
      </p:sp>
    </p:spTree>
    <p:extLst>
      <p:ext uri="{BB962C8B-B14F-4D97-AF65-F5344CB8AC3E}">
        <p14:creationId xmlns:p14="http://schemas.microsoft.com/office/powerpoint/2010/main" val="2131164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77D57-1EBB-4C47-88B0-058FF01EBF31}" type="slidenum">
              <a:rPr lang="en-GB" smtClean="0"/>
              <a:t>13</a:t>
            </a:fld>
            <a:endParaRPr lang="en-GB"/>
          </a:p>
        </p:txBody>
      </p:sp>
    </p:spTree>
    <p:extLst>
      <p:ext uri="{BB962C8B-B14F-4D97-AF65-F5344CB8AC3E}">
        <p14:creationId xmlns:p14="http://schemas.microsoft.com/office/powerpoint/2010/main" val="302063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060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1670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2146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1904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21998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29116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8175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3829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75840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61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3306" y="531308"/>
            <a:ext cx="9554345" cy="521541"/>
          </a:xfrm>
        </p:spPr>
        <p:txBody>
          <a:bodyPr>
            <a:noAutofit/>
          </a:bodyPr>
          <a:lstStyle/>
          <a:p>
            <a:r>
              <a:rPr lang="en-GB"/>
              <a:t>Click to edit Master title style</a:t>
            </a:r>
            <a:endParaRPr lang="en-US"/>
          </a:p>
        </p:txBody>
      </p:sp>
      <p:sp>
        <p:nvSpPr>
          <p:cNvPr id="3" name="Content Placeholder 2"/>
          <p:cNvSpPr>
            <a:spLocks noGrp="1"/>
          </p:cNvSpPr>
          <p:nvPr>
            <p:ph idx="1"/>
          </p:nvPr>
        </p:nvSpPr>
        <p:spPr>
          <a:xfrm>
            <a:off x="523306" y="1378926"/>
            <a:ext cx="9554345" cy="5021874"/>
          </a:xfrm>
        </p:spPr>
        <p:txBody>
          <a:bodyPr>
            <a:noAutofit/>
          </a:bodyPr>
          <a:lstStyle>
            <a:lvl1pPr marL="0" indent="0">
              <a:lnSpc>
                <a:spcPct val="100000"/>
              </a:lnSpc>
              <a:spcBef>
                <a:spcPts val="0"/>
              </a:spcBef>
              <a:spcAft>
                <a:spcPts val="800"/>
              </a:spcAft>
              <a:buNone/>
              <a:defRPr sz="1600">
                <a:solidFill>
                  <a:srgbClr val="23305D"/>
                </a:solidFill>
              </a:defRPr>
            </a:lvl1pPr>
            <a:lvl2pPr marL="0" indent="0">
              <a:lnSpc>
                <a:spcPct val="100000"/>
              </a:lnSpc>
              <a:spcBef>
                <a:spcPts val="0"/>
              </a:spcBef>
              <a:spcAft>
                <a:spcPts val="800"/>
              </a:spcAft>
              <a:buNone/>
              <a:defRPr sz="1100"/>
            </a:lvl2pPr>
            <a:lvl3pPr>
              <a:defRPr sz="1100"/>
            </a:lvl3pPr>
            <a:lvl4pPr>
              <a:defRPr sz="1100"/>
            </a:lvl4pPr>
            <a:lvl5pPr>
              <a:defRPr sz="1100"/>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36496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69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13104" y="2454308"/>
            <a:ext cx="6919370" cy="2811870"/>
          </a:xfrm>
        </p:spPr>
        <p:txBody>
          <a:bodyPr anchor="b"/>
          <a:lstStyle>
            <a:lvl1pPr>
              <a:defRPr sz="5291"/>
            </a:lvl1pPr>
          </a:lstStyle>
          <a:p>
            <a:r>
              <a:rPr lang="en-US"/>
              <a:t>Click to edit Master title style</a:t>
            </a:r>
          </a:p>
        </p:txBody>
      </p:sp>
      <p:sp>
        <p:nvSpPr>
          <p:cNvPr id="3" name="Subtitle 2"/>
          <p:cNvSpPr>
            <a:spLocks noGrp="1"/>
          </p:cNvSpPr>
          <p:nvPr>
            <p:ph type="subTitle" idx="1"/>
          </p:nvPr>
        </p:nvSpPr>
        <p:spPr>
          <a:xfrm>
            <a:off x="1013104" y="5266177"/>
            <a:ext cx="6919370" cy="949556"/>
          </a:xfrm>
        </p:spPr>
        <p:txBody>
          <a:bodyPr anchor="t"/>
          <a:lstStyle>
            <a:lvl1pPr marL="0" indent="0" algn="l">
              <a:buNone/>
              <a:defRPr cap="all">
                <a:solidFill>
                  <a:schemeClr val="accent1">
                    <a:lumMod val="60000"/>
                    <a:lumOff val="4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8800451" y="2008259"/>
            <a:ext cx="1091952" cy="267364"/>
          </a:xfrm>
        </p:spPr>
        <p:txBody>
          <a:bodyPr anchor="t"/>
          <a:lstStyle>
            <a:lvl1pPr algn="l">
              <a:defRPr b="0" i="0">
                <a:solidFill>
                  <a:schemeClr val="bg1">
                    <a:alpha val="60000"/>
                  </a:schemeClr>
                </a:solidFill>
              </a:defRPr>
            </a:lvl1pPr>
          </a:lstStyle>
          <a:p>
            <a:fld id="{D6EC717F-4D19-46DC-9769-F3E2154278F1}" type="datetime1">
              <a:rPr lang="en-GB" smtClean="0"/>
              <a:t>28/03/2022</a:t>
            </a:fld>
            <a:endParaRPr lang="en-GB"/>
          </a:p>
        </p:txBody>
      </p:sp>
      <p:sp>
        <p:nvSpPr>
          <p:cNvPr id="5" name="Footer Placeholder 4"/>
          <p:cNvSpPr>
            <a:spLocks noGrp="1"/>
          </p:cNvSpPr>
          <p:nvPr>
            <p:ph type="ftr" sz="quarter" idx="11"/>
          </p:nvPr>
        </p:nvSpPr>
        <p:spPr bwMode="gray">
          <a:xfrm rot="5400000">
            <a:off x="7421036" y="3590750"/>
            <a:ext cx="4254709" cy="267365"/>
          </a:xfrm>
        </p:spPr>
        <p:txBody>
          <a:bodyPr/>
          <a:lstStyle>
            <a:lvl1pPr>
              <a:defRPr b="0" i="0">
                <a:solidFill>
                  <a:schemeClr val="bg1">
                    <a:alpha val="60000"/>
                  </a:schemeClr>
                </a:solidFill>
              </a:defRPr>
            </a:lvl1pPr>
          </a:lstStyle>
          <a:p>
            <a:endParaRPr lang="en-GB"/>
          </a:p>
        </p:txBody>
      </p:sp>
      <p:sp>
        <p:nvSpPr>
          <p:cNvPr id="8" name="Slide Number Placeholder 5"/>
          <p:cNvSpPr>
            <a:spLocks noGrp="1"/>
          </p:cNvSpPr>
          <p:nvPr>
            <p:ph type="sldNum" sz="quarter" idx="12"/>
          </p:nvPr>
        </p:nvSpPr>
        <p:spPr>
          <a:xfrm>
            <a:off x="8978382" y="325988"/>
            <a:ext cx="925253" cy="846233"/>
          </a:xfrm>
          <a:prstGeom prst="rect">
            <a:avLst/>
          </a:prstGeom>
        </p:spPr>
        <p:txBody>
          <a:bodyPr anchor="b"/>
          <a:lstStyle>
            <a:lvl1pPr algn="ctr">
              <a:defRPr sz="3086"/>
            </a:lvl1pPr>
          </a:lstStyle>
          <a:p>
            <a:fld id="{C6C4DB2C-7EFC-4C32-8C5A-9C035C700F41}" type="slidenum">
              <a:rPr lang="en-GB" smtClean="0"/>
              <a:t>‹#›</a:t>
            </a:fld>
            <a:endParaRPr lang="en-GB"/>
          </a:p>
        </p:txBody>
      </p:sp>
    </p:spTree>
    <p:extLst>
      <p:ext uri="{BB962C8B-B14F-4D97-AF65-F5344CB8AC3E}">
        <p14:creationId xmlns:p14="http://schemas.microsoft.com/office/powerpoint/2010/main" val="265589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17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76771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7053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10665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471173"/>
      </p:ext>
    </p:extLst>
  </p:cSld>
  <p:clrMap bg1="lt1" tx1="dk1" bg2="lt2" tx2="dk2" accent1="accent1" accent2="accent2" accent3="accent3" accent4="accent4" accent5="accent5" accent6="accent6" hlink="hlink" folHlink="folHlink"/>
  <p:sldLayoutIdLst>
    <p:sldLayoutId id="2147483689" r:id="rId1"/>
    <p:sldLayoutId id="2147483761" r:id="rId2"/>
    <p:sldLayoutId id="2147483687" r:id="rId3"/>
    <p:sldLayoutId id="2147483760" r:id="rId4"/>
    <p:sldLayoutId id="2147483921" r:id="rId5"/>
    <p:sldLayoutId id="214748392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3/28/2022</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9801881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hyperlink" Target="https://www.gov.uk/government/publications/success-profil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publications/hmg-personnel-security-controls"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mailto:hrsharedservices@communities.gov.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nationality-rules" TargetMode="External"/><Relationship Id="rId7" Type="http://schemas.openxmlformats.org/officeDocument/2006/relationships/hyperlink" Target="https://www.gov.uk/government/publications/internal-fraud-register-privacy-notice/internal-fraud-register-privacy-notice"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slide" Target="slide13.xml"/><Relationship Id="rId5" Type="http://schemas.openxmlformats.org/officeDocument/2006/relationships/hyperlink" Target="mailto:HRSharedServices@communities.gov.uk" TargetMode="External"/><Relationship Id="rId4" Type="http://schemas.openxmlformats.org/officeDocument/2006/relationships/hyperlink" Target="https://www.gov.uk/eu-eea"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gov.uk/government/publications/ministry-of-housing-communities-and-local-government-outcome-delivery-plan" TargetMode="External"/><Relationship Id="rId13" Type="http://schemas.openxmlformats.org/officeDocument/2006/relationships/slide" Target="slide13.xml"/><Relationship Id="rId3" Type="http://schemas.openxmlformats.org/officeDocument/2006/relationships/hyperlink" Target="https://www.gov.uk/government/organisations/civil-service/about/recruitment" TargetMode="External"/><Relationship Id="rId7" Type="http://schemas.openxmlformats.org/officeDocument/2006/relationships/hyperlink" Target="https://www.gov.uk/government/organisations/department-for-levelling-up-housing-and-communities" TargetMode="External"/><Relationship Id="rId12"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hyperlink" Target="https://www.civil-service-careers.gov.uk/" TargetMode="External"/><Relationship Id="rId11" Type="http://schemas.openxmlformats.org/officeDocument/2006/relationships/hyperlink" Target="https://www.civil-service-careers.gov.uk/departments/working-for-the-department-for-levelling-up-housing-and-communities/" TargetMode="External"/><Relationship Id="rId5" Type="http://schemas.openxmlformats.org/officeDocument/2006/relationships/hyperlink" Target="https://www.gov.uk/government/publications/civil-service-workforce-plan-2016-to-2020" TargetMode="External"/><Relationship Id="rId10" Type="http://schemas.openxmlformats.org/officeDocument/2006/relationships/hyperlink" Target="https://www.gov.uk/government/publications/levelling-up-the-united-kingdom" TargetMode="External"/><Relationship Id="rId4" Type="http://schemas.openxmlformats.org/officeDocument/2006/relationships/hyperlink" Target="https://www.gov.uk/government/publications/civil-service-code" TargetMode="External"/><Relationship Id="rId9" Type="http://schemas.openxmlformats.org/officeDocument/2006/relationships/hyperlink" Target="https://www.gov.uk/government/publications/mhclg-annual-report-and-accounts-2019-to-2020" TargetMode="External"/><Relationship Id="rId14" Type="http://schemas.openxmlformats.org/officeDocument/2006/relationships/image" Target="../media/image10.jpe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4.jpeg"/><Relationship Id="rId18" Type="http://schemas.openxmlformats.org/officeDocument/2006/relationships/image" Target="../media/image9.png"/><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image" Target="../media/image3.jpe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image" Target="../media/image6.png"/><Relationship Id="rId10" Type="http://schemas.openxmlformats.org/officeDocument/2006/relationships/slide" Target="slide10.xml"/><Relationship Id="rId19" Type="http://schemas.openxmlformats.org/officeDocument/2006/relationships/image" Target="../media/image10.jpeg"/><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hyperlink" Target="https://www.gov.uk/government/publications/levelling-up-the-united-kingdo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design102.wistia.com/medias/9zdk0p2ffg" TargetMode="External"/><Relationship Id="rId7" Type="http://schemas.openxmlformats.org/officeDocument/2006/relationships/diagramColors" Target="../diagrams/colors3.xml"/><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5.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a:extLst>
              <a:ext uri="{FF2B5EF4-FFF2-40B4-BE49-F238E27FC236}">
                <a16:creationId xmlns:a16="http://schemas.microsoft.com/office/drawing/2014/main" id="{D758B3C3-38D1-41B3-907F-CC6FCCB89A3D}"/>
              </a:ext>
            </a:extLst>
          </p:cNvPr>
          <p:cNvPicPr>
            <a:picLocks noChangeAspect="1"/>
          </p:cNvPicPr>
          <p:nvPr/>
        </p:nvPicPr>
        <p:blipFill>
          <a:blip r:embed="rId2"/>
          <a:stretch>
            <a:fillRect/>
          </a:stretch>
        </p:blipFill>
        <p:spPr>
          <a:xfrm>
            <a:off x="0" y="1499628"/>
            <a:ext cx="10685638" cy="6312809"/>
          </a:xfrm>
          <a:prstGeom prst="rect">
            <a:avLst/>
          </a:prstGeom>
        </p:spPr>
      </p:pic>
      <p:pic>
        <p:nvPicPr>
          <p:cNvPr id="2" name="Picture 1" descr="Shape&#10;&#10;Description automatically generated with medium confidence">
            <a:extLst>
              <a:ext uri="{FF2B5EF4-FFF2-40B4-BE49-F238E27FC236}">
                <a16:creationId xmlns:a16="http://schemas.microsoft.com/office/drawing/2014/main" id="{25A157A5-DA9E-406A-9F24-E3155DF5359A}"/>
              </a:ext>
            </a:extLst>
          </p:cNvPr>
          <p:cNvPicPr>
            <a:picLocks noChangeAspect="1"/>
          </p:cNvPicPr>
          <p:nvPr/>
        </p:nvPicPr>
        <p:blipFill>
          <a:blip r:embed="rId3"/>
          <a:stretch>
            <a:fillRect/>
          </a:stretch>
        </p:blipFill>
        <p:spPr>
          <a:xfrm>
            <a:off x="496853" y="742607"/>
            <a:ext cx="3743817" cy="1094890"/>
          </a:xfrm>
          <a:prstGeom prst="rect">
            <a:avLst/>
          </a:prstGeom>
        </p:spPr>
      </p:pic>
      <p:sp>
        <p:nvSpPr>
          <p:cNvPr id="4" name="TextBox 3">
            <a:extLst>
              <a:ext uri="{FF2B5EF4-FFF2-40B4-BE49-F238E27FC236}">
                <a16:creationId xmlns:a16="http://schemas.microsoft.com/office/drawing/2014/main" id="{D7B15D41-F6B2-4D69-A8A9-7E39F1355E51}"/>
              </a:ext>
            </a:extLst>
          </p:cNvPr>
          <p:cNvSpPr txBox="1"/>
          <p:nvPr/>
        </p:nvSpPr>
        <p:spPr>
          <a:xfrm>
            <a:off x="496853" y="3942341"/>
            <a:ext cx="6685397" cy="677108"/>
          </a:xfrm>
          <a:prstGeom prst="rect">
            <a:avLst/>
          </a:prstGeom>
          <a:noFill/>
        </p:spPr>
        <p:txBody>
          <a:bodyPr wrap="square" lIns="0" tIns="0" rIns="0" bIns="0" rtlCol="0">
            <a:spAutoFit/>
          </a:bodyPr>
          <a:lstStyle/>
          <a:p>
            <a:r>
              <a:rPr lang="en-US" sz="4400">
                <a:solidFill>
                  <a:schemeClr val="bg1"/>
                </a:solidFill>
                <a:latin typeface="Arial Nova" panose="020B0504020202020204" pitchFamily="34" charset="0"/>
                <a:cs typeface="Arial" panose="020B0604020202020204" pitchFamily="34" charset="0"/>
              </a:rPr>
              <a:t>Candidate Pack</a:t>
            </a:r>
          </a:p>
        </p:txBody>
      </p:sp>
    </p:spTree>
    <p:extLst>
      <p:ext uri="{BB962C8B-B14F-4D97-AF65-F5344CB8AC3E}">
        <p14:creationId xmlns:p14="http://schemas.microsoft.com/office/powerpoint/2010/main" val="169080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A9C9B5-A400-FE47-91F1-4B8507D22C2A}"/>
              </a:ext>
            </a:extLst>
          </p:cNvPr>
          <p:cNvPicPr>
            <a:picLocks noChangeAspect="1"/>
          </p:cNvPicPr>
          <p:nvPr/>
        </p:nvPicPr>
        <p:blipFill>
          <a:blip r:embed="rId3"/>
          <a:srcRect/>
          <a:stretch/>
        </p:blipFill>
        <p:spPr>
          <a:xfrm>
            <a:off x="1513647" y="1248497"/>
            <a:ext cx="9178166" cy="6222696"/>
          </a:xfrm>
          <a:prstGeom prst="rect">
            <a:avLst/>
          </a:prstGeom>
        </p:spPr>
      </p:pic>
      <p:sp>
        <p:nvSpPr>
          <p:cNvPr id="2" name="Title 1">
            <a:extLst>
              <a:ext uri="{FF2B5EF4-FFF2-40B4-BE49-F238E27FC236}">
                <a16:creationId xmlns:a16="http://schemas.microsoft.com/office/drawing/2014/main" id="{2E570B73-8CBD-3A4C-A2B0-8862797131ED}"/>
              </a:ext>
            </a:extLst>
          </p:cNvPr>
          <p:cNvSpPr>
            <a:spLocks noGrp="1"/>
          </p:cNvSpPr>
          <p:nvPr>
            <p:ph type="title"/>
          </p:nvPr>
        </p:nvSpPr>
        <p:spPr>
          <a:xfrm>
            <a:off x="577904" y="67217"/>
            <a:ext cx="9221689" cy="1461188"/>
          </a:xfrm>
        </p:spPr>
        <p:txBody>
          <a:bodyPr>
            <a:normAutofit/>
          </a:bodyPr>
          <a:lstStyle/>
          <a:p>
            <a:r>
              <a:rPr lang="en-GB" sz="4000">
                <a:solidFill>
                  <a:srgbClr val="23305D"/>
                </a:solidFill>
                <a:latin typeface="Arial Nova" panose="020B0504020202020204" pitchFamily="34" charset="0"/>
                <a:cs typeface="Arial"/>
              </a:rPr>
              <a:t>How to apply </a:t>
            </a:r>
          </a:p>
        </p:txBody>
      </p:sp>
      <p:sp>
        <p:nvSpPr>
          <p:cNvPr id="3" name="Content Placeholder 2">
            <a:extLst>
              <a:ext uri="{FF2B5EF4-FFF2-40B4-BE49-F238E27FC236}">
                <a16:creationId xmlns:a16="http://schemas.microsoft.com/office/drawing/2014/main" id="{334B61DD-B4AB-0245-894B-935F390FCEBB}"/>
              </a:ext>
            </a:extLst>
          </p:cNvPr>
          <p:cNvSpPr>
            <a:spLocks noGrp="1"/>
          </p:cNvSpPr>
          <p:nvPr>
            <p:ph idx="1"/>
          </p:nvPr>
        </p:nvSpPr>
        <p:spPr>
          <a:xfrm>
            <a:off x="523306" y="1309061"/>
            <a:ext cx="5227170" cy="5021874"/>
          </a:xfrm>
        </p:spPr>
        <p:txBody>
          <a:bodyPr>
            <a:normAutofit/>
          </a:bodyPr>
          <a:lstStyle/>
          <a:p>
            <a:pPr marL="0" indent="0">
              <a:buNone/>
            </a:pPr>
            <a:r>
              <a:rPr lang="en-GB" sz="1600">
                <a:solidFill>
                  <a:srgbClr val="23305D"/>
                </a:solidFill>
                <a:latin typeface="Arial Nova" panose="020B0504020202020204" pitchFamily="34" charset="0"/>
              </a:rPr>
              <a:t>DLUHC use the Civil Service Success Profiles framework. The Success Profile Framework is a flexible framework which assesses candidates against a range of selection methods, ensuring we give the best possible chance of finding the right person for the job. </a:t>
            </a:r>
          </a:p>
          <a:p>
            <a:pPr marL="0" indent="0">
              <a:buNone/>
            </a:pPr>
            <a:r>
              <a:rPr lang="en-GB" sz="1200">
                <a:latin typeface="Arial Nova" panose="020B0504020202020204" pitchFamily="34" charset="0"/>
              </a:rPr>
              <a:t>Success Profiles is made up of 5 elements; </a:t>
            </a:r>
          </a:p>
          <a:p>
            <a:pPr>
              <a:buFont typeface="Wingdings" panose="05000000000000000000" pitchFamily="2" charset="2"/>
              <a:buChar char="Ø"/>
            </a:pPr>
            <a:r>
              <a:rPr lang="en-GB" sz="1200">
                <a:latin typeface="Arial Nova" panose="020B0504020202020204" pitchFamily="34" charset="0"/>
              </a:rPr>
              <a:t>Experience</a:t>
            </a:r>
          </a:p>
          <a:p>
            <a:pPr>
              <a:buFont typeface="Wingdings" panose="05000000000000000000" pitchFamily="2" charset="2"/>
              <a:buChar char="Ø"/>
            </a:pPr>
            <a:r>
              <a:rPr lang="en-GB" sz="1200">
                <a:latin typeface="Arial Nova" panose="020B0504020202020204" pitchFamily="34" charset="0"/>
              </a:rPr>
              <a:t>Ability</a:t>
            </a:r>
          </a:p>
          <a:p>
            <a:pPr>
              <a:buFont typeface="Wingdings" panose="05000000000000000000" pitchFamily="2" charset="2"/>
              <a:buChar char="Ø"/>
            </a:pPr>
            <a:r>
              <a:rPr lang="en-GB" sz="1200">
                <a:latin typeface="Arial Nova" panose="020B0504020202020204" pitchFamily="34" charset="0"/>
              </a:rPr>
              <a:t>Behaviours</a:t>
            </a:r>
          </a:p>
          <a:p>
            <a:pPr>
              <a:buFont typeface="Wingdings" panose="05000000000000000000" pitchFamily="2" charset="2"/>
              <a:buChar char="Ø"/>
            </a:pPr>
            <a:r>
              <a:rPr lang="en-GB" sz="1200">
                <a:latin typeface="Arial Nova" panose="020B0504020202020204" pitchFamily="34" charset="0"/>
              </a:rPr>
              <a:t>Strengths</a:t>
            </a:r>
          </a:p>
          <a:p>
            <a:pPr>
              <a:buFont typeface="Wingdings" panose="05000000000000000000" pitchFamily="2" charset="2"/>
              <a:buChar char="Ø"/>
            </a:pPr>
            <a:r>
              <a:rPr lang="en-GB" sz="1200">
                <a:latin typeface="Arial Nova" panose="020B0504020202020204" pitchFamily="34" charset="0"/>
              </a:rPr>
              <a:t>Technical </a:t>
            </a:r>
          </a:p>
          <a:p>
            <a:pPr marL="0" indent="0">
              <a:buNone/>
            </a:pPr>
            <a:endParaRPr lang="en-GB" sz="1200">
              <a:latin typeface="Arial Nova" panose="020B0504020202020204" pitchFamily="34" charset="0"/>
            </a:endParaRPr>
          </a:p>
          <a:p>
            <a:pPr marL="0" indent="0">
              <a:spcBef>
                <a:spcPts val="0"/>
              </a:spcBef>
              <a:buNone/>
            </a:pPr>
            <a:r>
              <a:rPr lang="en-GB" sz="1200">
                <a:latin typeface="Arial Nova" panose="020B0504020202020204" pitchFamily="34" charset="0"/>
              </a:rPr>
              <a:t>Read more about the Success Profile framework </a:t>
            </a:r>
            <a:r>
              <a:rPr lang="en-GB" sz="1200" u="sng">
                <a:latin typeface="Arial Nova" panose="020B0504020202020204" pitchFamily="34" charset="0"/>
                <a:hlinkClick r:id="rId4">
                  <a:extLst>
                    <a:ext uri="{A12FA001-AC4F-418D-AE19-62706E023703}">
                      <ahyp:hlinkClr xmlns:ahyp="http://schemas.microsoft.com/office/drawing/2018/hyperlinkcolor" val="tx"/>
                    </a:ext>
                  </a:extLst>
                </a:hlinkClick>
              </a:rPr>
              <a:t>here</a:t>
            </a:r>
            <a:r>
              <a:rPr lang="en-GB" sz="1200">
                <a:latin typeface="Arial Nova" panose="020B0504020202020204" pitchFamily="34" charset="0"/>
              </a:rPr>
              <a:t>. </a:t>
            </a:r>
          </a:p>
          <a:p>
            <a:pPr marL="0" indent="0">
              <a:spcBef>
                <a:spcPts val="0"/>
              </a:spcBef>
              <a:buNone/>
            </a:pPr>
            <a:endParaRPr lang="en-GB" sz="1200">
              <a:solidFill>
                <a:schemeClr val="tx1"/>
              </a:solidFill>
              <a:latin typeface="Arial Nova" panose="020B0504020202020204" pitchFamily="34" charset="0"/>
            </a:endParaRPr>
          </a:p>
          <a:p>
            <a:pPr marL="0" indent="0">
              <a:spcBef>
                <a:spcPts val="0"/>
              </a:spcBef>
              <a:buNone/>
            </a:pPr>
            <a:r>
              <a:rPr lang="en-GB" sz="1200">
                <a:solidFill>
                  <a:schemeClr val="tx1"/>
                </a:solidFill>
                <a:latin typeface="Arial Nova" panose="020B0504020202020204" pitchFamily="34" charset="0"/>
              </a:rPr>
              <a:t>When applying for a role, make sure to look at the job</a:t>
            </a:r>
          </a:p>
          <a:p>
            <a:pPr marL="0" indent="0">
              <a:spcBef>
                <a:spcPts val="0"/>
              </a:spcBef>
              <a:buNone/>
            </a:pPr>
            <a:r>
              <a:rPr lang="en-GB" sz="1200">
                <a:solidFill>
                  <a:schemeClr val="tx1"/>
                </a:solidFill>
                <a:latin typeface="Arial Nova" panose="020B0504020202020204" pitchFamily="34" charset="0"/>
              </a:rPr>
              <a:t>description which will detail the elements of the Success </a:t>
            </a:r>
          </a:p>
          <a:p>
            <a:pPr marL="0" indent="0">
              <a:spcBef>
                <a:spcPts val="0"/>
              </a:spcBef>
              <a:buNone/>
            </a:pPr>
            <a:r>
              <a:rPr lang="en-GB" sz="1200">
                <a:solidFill>
                  <a:schemeClr val="tx1"/>
                </a:solidFill>
                <a:latin typeface="Arial Nova" panose="020B0504020202020204" pitchFamily="34" charset="0"/>
              </a:rPr>
              <a:t>Profiles you are being assessed against for that role</a:t>
            </a:r>
            <a:r>
              <a:rPr lang="en-GB" sz="1400">
                <a:solidFill>
                  <a:schemeClr val="tx1"/>
                </a:solidFill>
                <a:latin typeface="Arial Nova" panose="020B0504020202020204" pitchFamily="34" charset="0"/>
              </a:rPr>
              <a:t>.</a:t>
            </a:r>
          </a:p>
          <a:p>
            <a:pPr marL="0" indent="0">
              <a:buNone/>
            </a:pPr>
            <a:endParaRPr lang="en-US" sz="1400">
              <a:latin typeface="Arial Nova" panose="020B0504020202020204" pitchFamily="34" charset="0"/>
            </a:endParaRPr>
          </a:p>
        </p:txBody>
      </p:sp>
      <p:sp>
        <p:nvSpPr>
          <p:cNvPr id="9" name="Content Placeholder 2">
            <a:extLst>
              <a:ext uri="{FF2B5EF4-FFF2-40B4-BE49-F238E27FC236}">
                <a16:creationId xmlns:a16="http://schemas.microsoft.com/office/drawing/2014/main" id="{42192C3A-4046-2749-924B-088DF8095C2D}"/>
              </a:ext>
            </a:extLst>
          </p:cNvPr>
          <p:cNvSpPr txBox="1">
            <a:spLocks/>
          </p:cNvSpPr>
          <p:nvPr/>
        </p:nvSpPr>
        <p:spPr>
          <a:xfrm>
            <a:off x="6059612" y="3765367"/>
            <a:ext cx="3827584" cy="326098"/>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b="1">
                <a:solidFill>
                  <a:schemeClr val="bg1"/>
                </a:solidFill>
                <a:latin typeface="Arial Nova" panose="020B0504020202020204" pitchFamily="34" charset="0"/>
              </a:rPr>
              <a:t>Top Tips</a:t>
            </a:r>
            <a:endParaRPr lang="en-GB">
              <a:solidFill>
                <a:schemeClr val="bg1"/>
              </a:solidFill>
              <a:latin typeface="Arial Nova" panose="020B0504020202020204" pitchFamily="34" charset="0"/>
            </a:endParaRPr>
          </a:p>
        </p:txBody>
      </p:sp>
      <p:sp>
        <p:nvSpPr>
          <p:cNvPr id="10" name="Content Placeholder 2">
            <a:extLst>
              <a:ext uri="{FF2B5EF4-FFF2-40B4-BE49-F238E27FC236}">
                <a16:creationId xmlns:a16="http://schemas.microsoft.com/office/drawing/2014/main" id="{8714E480-C19B-A249-9798-EB5CD391304D}"/>
              </a:ext>
            </a:extLst>
          </p:cNvPr>
          <p:cNvSpPr txBox="1">
            <a:spLocks/>
          </p:cNvSpPr>
          <p:nvPr/>
        </p:nvSpPr>
        <p:spPr>
          <a:xfrm>
            <a:off x="5586981" y="4165697"/>
            <a:ext cx="4238849" cy="752254"/>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a:solidFill>
                  <a:schemeClr val="bg1"/>
                </a:solidFill>
                <a:latin typeface="Arial Nova" panose="020B0504020202020204" pitchFamily="34" charset="0"/>
              </a:rPr>
              <a:t>      When using Success Profiles, we would recommend the   </a:t>
            </a:r>
            <a:br>
              <a:rPr lang="en-GB" sz="1200">
                <a:solidFill>
                  <a:schemeClr val="bg1"/>
                </a:solidFill>
                <a:latin typeface="Arial Nova" panose="020B0504020202020204" pitchFamily="34" charset="0"/>
              </a:rPr>
            </a:br>
            <a:r>
              <a:rPr lang="en-GB" sz="1200">
                <a:solidFill>
                  <a:schemeClr val="bg1"/>
                </a:solidFill>
                <a:latin typeface="Arial Nova" panose="020B0504020202020204" pitchFamily="34" charset="0"/>
              </a:rPr>
              <a:t>    STAR model to structure your answers. We find this allows </a:t>
            </a:r>
            <a:br>
              <a:rPr lang="en-GB" sz="1200">
                <a:solidFill>
                  <a:schemeClr val="bg1"/>
                </a:solidFill>
                <a:latin typeface="Arial Nova" panose="020B0504020202020204" pitchFamily="34" charset="0"/>
              </a:rPr>
            </a:br>
            <a:r>
              <a:rPr lang="en-GB" sz="1200">
                <a:solidFill>
                  <a:schemeClr val="bg1"/>
                </a:solidFill>
                <a:latin typeface="Arial Nova" panose="020B0504020202020204" pitchFamily="34" charset="0"/>
              </a:rPr>
              <a:t>  you to best demonstrate your skills and experience, so we can get to know you.</a:t>
            </a:r>
          </a:p>
        </p:txBody>
      </p:sp>
      <p:sp>
        <p:nvSpPr>
          <p:cNvPr id="11" name="Content Placeholder 2">
            <a:extLst>
              <a:ext uri="{FF2B5EF4-FFF2-40B4-BE49-F238E27FC236}">
                <a16:creationId xmlns:a16="http://schemas.microsoft.com/office/drawing/2014/main" id="{00EE350F-ECD9-4749-95E6-999CD866DF4D}"/>
              </a:ext>
            </a:extLst>
          </p:cNvPr>
          <p:cNvSpPr txBox="1">
            <a:spLocks/>
          </p:cNvSpPr>
          <p:nvPr/>
        </p:nvSpPr>
        <p:spPr>
          <a:xfrm>
            <a:off x="5705964" y="5106984"/>
            <a:ext cx="3980816" cy="371763"/>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a:solidFill>
                  <a:schemeClr val="bg1"/>
                </a:solidFill>
                <a:latin typeface="Arial Nova" panose="020B0504020202020204" pitchFamily="34" charset="0"/>
              </a:rPr>
              <a:t>  Situation (what was the setting and conditions, and what was your role)</a:t>
            </a:r>
          </a:p>
        </p:txBody>
      </p:sp>
      <p:sp>
        <p:nvSpPr>
          <p:cNvPr id="12" name="Content Placeholder 2">
            <a:extLst>
              <a:ext uri="{FF2B5EF4-FFF2-40B4-BE49-F238E27FC236}">
                <a16:creationId xmlns:a16="http://schemas.microsoft.com/office/drawing/2014/main" id="{57CC6116-0CF9-4844-AF8D-FC4847D72ABF}"/>
              </a:ext>
            </a:extLst>
          </p:cNvPr>
          <p:cNvSpPr txBox="1">
            <a:spLocks/>
          </p:cNvSpPr>
          <p:nvPr/>
        </p:nvSpPr>
        <p:spPr>
          <a:xfrm>
            <a:off x="5416025" y="5667780"/>
            <a:ext cx="3980816" cy="243304"/>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100">
                <a:solidFill>
                  <a:schemeClr val="bg1"/>
                </a:solidFill>
                <a:latin typeface="Arial Nova" panose="020B0504020202020204" pitchFamily="34" charset="0"/>
              </a:rPr>
              <a:t>Task (what specifically needed to be done when, why, etc.)</a:t>
            </a:r>
          </a:p>
        </p:txBody>
      </p:sp>
      <p:sp>
        <p:nvSpPr>
          <p:cNvPr id="13" name="Content Placeholder 2">
            <a:extLst>
              <a:ext uri="{FF2B5EF4-FFF2-40B4-BE49-F238E27FC236}">
                <a16:creationId xmlns:a16="http://schemas.microsoft.com/office/drawing/2014/main" id="{08431557-E039-FD49-9EFE-081302841E37}"/>
              </a:ext>
            </a:extLst>
          </p:cNvPr>
          <p:cNvSpPr txBox="1">
            <a:spLocks/>
          </p:cNvSpPr>
          <p:nvPr/>
        </p:nvSpPr>
        <p:spPr>
          <a:xfrm>
            <a:off x="5144237" y="6011834"/>
            <a:ext cx="4681593" cy="371763"/>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a:solidFill>
                  <a:schemeClr val="bg1"/>
                </a:solidFill>
                <a:latin typeface="Arial Nova" panose="020B0504020202020204" pitchFamily="34" charset="0"/>
              </a:rPr>
              <a:t>   Action (what did you do in terms of your own contribution and ensuring the contribution of others, how you did it and why)</a:t>
            </a:r>
          </a:p>
        </p:txBody>
      </p:sp>
      <p:sp>
        <p:nvSpPr>
          <p:cNvPr id="16" name="Content Placeholder 2">
            <a:extLst>
              <a:ext uri="{FF2B5EF4-FFF2-40B4-BE49-F238E27FC236}">
                <a16:creationId xmlns:a16="http://schemas.microsoft.com/office/drawing/2014/main" id="{C5919FA5-448A-1B4E-991C-154F872A7049}"/>
              </a:ext>
            </a:extLst>
          </p:cNvPr>
          <p:cNvSpPr txBox="1">
            <a:spLocks/>
          </p:cNvSpPr>
          <p:nvPr/>
        </p:nvSpPr>
        <p:spPr>
          <a:xfrm>
            <a:off x="4801859" y="6544921"/>
            <a:ext cx="4681593" cy="371763"/>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a:solidFill>
                  <a:schemeClr val="bg1"/>
                </a:solidFill>
                <a:latin typeface="Arial Nova" panose="020B0504020202020204" pitchFamily="34" charset="0"/>
              </a:rPr>
              <a:t>   Result (What the outcome was and how you contributed to it what difference did you make)</a:t>
            </a:r>
          </a:p>
        </p:txBody>
      </p:sp>
      <p:pic>
        <p:nvPicPr>
          <p:cNvPr id="18" name="Picture 17" descr="A picture containing text, clipart&#10;&#10;Description automatically generated">
            <a:extLst>
              <a:ext uri="{FF2B5EF4-FFF2-40B4-BE49-F238E27FC236}">
                <a16:creationId xmlns:a16="http://schemas.microsoft.com/office/drawing/2014/main" id="{2ED97E50-14F1-0F47-985A-84F81B199C46}"/>
              </a:ext>
            </a:extLst>
          </p:cNvPr>
          <p:cNvPicPr>
            <a:picLocks noChangeAspect="1"/>
          </p:cNvPicPr>
          <p:nvPr/>
        </p:nvPicPr>
        <p:blipFill>
          <a:blip r:embed="rId5"/>
          <a:stretch>
            <a:fillRect/>
          </a:stretch>
        </p:blipFill>
        <p:spPr>
          <a:xfrm>
            <a:off x="5301394" y="5094782"/>
            <a:ext cx="391362" cy="355316"/>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28F972A0-C681-1C42-B6B8-7C8561D7FF81}"/>
              </a:ext>
            </a:extLst>
          </p:cNvPr>
          <p:cNvPicPr>
            <a:picLocks noChangeAspect="1"/>
          </p:cNvPicPr>
          <p:nvPr/>
        </p:nvPicPr>
        <p:blipFill>
          <a:blip r:embed="rId5"/>
          <a:stretch>
            <a:fillRect/>
          </a:stretch>
        </p:blipFill>
        <p:spPr>
          <a:xfrm>
            <a:off x="4993067" y="5539079"/>
            <a:ext cx="391362" cy="355316"/>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AA5A5F30-1DD9-214E-9E7C-9A8F95C7AE52}"/>
              </a:ext>
            </a:extLst>
          </p:cNvPr>
          <p:cNvPicPr>
            <a:picLocks noChangeAspect="1"/>
          </p:cNvPicPr>
          <p:nvPr/>
        </p:nvPicPr>
        <p:blipFill>
          <a:blip r:embed="rId5"/>
          <a:stretch>
            <a:fillRect/>
          </a:stretch>
        </p:blipFill>
        <p:spPr>
          <a:xfrm>
            <a:off x="4690972" y="5993733"/>
            <a:ext cx="391362" cy="355316"/>
          </a:xfrm>
          <a:prstGeom prst="rect">
            <a:avLst/>
          </a:prstGeom>
        </p:spPr>
      </p:pic>
      <p:pic>
        <p:nvPicPr>
          <p:cNvPr id="21" name="Picture 20" descr="A picture containing text, clipart&#10;&#10;Description automatically generated">
            <a:extLst>
              <a:ext uri="{FF2B5EF4-FFF2-40B4-BE49-F238E27FC236}">
                <a16:creationId xmlns:a16="http://schemas.microsoft.com/office/drawing/2014/main" id="{6C1DB18E-834F-7A4C-8C63-5A347F54E18E}"/>
              </a:ext>
            </a:extLst>
          </p:cNvPr>
          <p:cNvPicPr>
            <a:picLocks noChangeAspect="1"/>
          </p:cNvPicPr>
          <p:nvPr/>
        </p:nvPicPr>
        <p:blipFill>
          <a:blip r:embed="rId5"/>
          <a:stretch>
            <a:fillRect/>
          </a:stretch>
        </p:blipFill>
        <p:spPr>
          <a:xfrm>
            <a:off x="4410497" y="6510373"/>
            <a:ext cx="391362" cy="355316"/>
          </a:xfrm>
          <a:prstGeom prst="rect">
            <a:avLst/>
          </a:prstGeom>
        </p:spPr>
      </p:pic>
    </p:spTree>
    <p:extLst>
      <p:ext uri="{BB962C8B-B14F-4D97-AF65-F5344CB8AC3E}">
        <p14:creationId xmlns:p14="http://schemas.microsoft.com/office/powerpoint/2010/main" val="73794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82596" y="802132"/>
            <a:ext cx="5283292" cy="5755422"/>
          </a:xfrm>
          <a:prstGeom prst="rect">
            <a:avLst/>
          </a:prstGeom>
          <a:noFill/>
        </p:spPr>
        <p:txBody>
          <a:bodyPr wrap="square" rtlCol="0">
            <a:spAutoFit/>
          </a:bodyPr>
          <a:lstStyle/>
          <a:p>
            <a:r>
              <a:rPr lang="en-GB" b="1">
                <a:latin typeface="Arial Nova" panose="020B0504020202020204" pitchFamily="34" charset="0"/>
                <a:cs typeface="Arial" panose="020B0604020202020204" pitchFamily="34" charset="0"/>
              </a:rPr>
              <a:t>Security Clearance</a:t>
            </a:r>
          </a:p>
          <a:p>
            <a:endParaRPr lang="en-GB" sz="1400">
              <a:latin typeface="Arial Nova" panose="020B0504020202020204" pitchFamily="34" charset="0"/>
              <a:cs typeface="Arial" panose="020B0604020202020204" pitchFamily="34" charset="0"/>
            </a:endParaRPr>
          </a:p>
          <a:p>
            <a:r>
              <a:rPr lang="en-GB" sz="1400">
                <a:latin typeface="Arial Nova" panose="020B0504020202020204" pitchFamily="34" charset="0"/>
                <a:cs typeface="Arial" panose="020B0604020202020204" pitchFamily="34" charset="0"/>
              </a:rPr>
              <a:t>All DLUHC colleagues must meet the Baseline Personnel Security Standard. This is a series of basic security checks to confirm identity and employment history.</a:t>
            </a:r>
          </a:p>
          <a:p>
            <a:endParaRPr lang="en-GB" sz="1400">
              <a:latin typeface="Arial Nova" panose="020B0504020202020204" pitchFamily="34" charset="0"/>
              <a:cs typeface="Arial" panose="020B0604020202020204" pitchFamily="34" charset="0"/>
            </a:endParaRPr>
          </a:p>
          <a:p>
            <a:r>
              <a:rPr lang="en-GB" sz="1400">
                <a:latin typeface="Arial Nova" panose="020B0504020202020204" pitchFamily="34" charset="0"/>
                <a:cs typeface="Arial" panose="020B0604020202020204" pitchFamily="34" charset="0"/>
              </a:rPr>
              <a:t>In addition to the BPSS, all staff based at our Marsham Street office in London (and some based in our other offices) must be cleared to at least Counter Terrorism Check level. It is a requirement of some roles at Marsham Street and other DLUHC offices that the holder obtain either Security Check or Developed Vetting clearance. Each vacancy will state the level of security required for the post. The nature and level of the security checks will vary subject to the level of clearance required.</a:t>
            </a:r>
          </a:p>
          <a:p>
            <a:endParaRPr lang="en-GB" sz="1400">
              <a:latin typeface="Arial Nova" panose="020B0504020202020204" pitchFamily="34" charset="0"/>
              <a:cs typeface="Arial" panose="020B0604020202020204" pitchFamily="34" charset="0"/>
            </a:endParaRPr>
          </a:p>
          <a:p>
            <a:r>
              <a:rPr lang="en-GB" sz="1400">
                <a:latin typeface="Arial Nova" panose="020B0504020202020204" pitchFamily="34" charset="0"/>
                <a:cs typeface="Arial" panose="020B0604020202020204" pitchFamily="34" charset="0"/>
              </a:rPr>
              <a:t>For more details of vetting levels and requirements please refer to the </a:t>
            </a:r>
            <a:r>
              <a:rPr lang="en-GB" sz="1400">
                <a:latin typeface="Arial Nova" panose="020B0504020202020204" pitchFamily="34" charset="0"/>
                <a:cs typeface="Arial" panose="020B0604020202020204" pitchFamily="34" charset="0"/>
                <a:hlinkClick r:id="rId3"/>
              </a:rPr>
              <a:t>Cabinet Office HMG Personnel Security Controls</a:t>
            </a:r>
            <a:r>
              <a:rPr lang="en-GB" sz="1400">
                <a:latin typeface="Arial Nova" panose="020B0504020202020204" pitchFamily="34" charset="0"/>
                <a:cs typeface="Arial" panose="020B0604020202020204" pitchFamily="34" charset="0"/>
              </a:rPr>
              <a:t>.</a:t>
            </a:r>
          </a:p>
          <a:p>
            <a:endParaRPr lang="en-GB" sz="1400">
              <a:latin typeface="Arial Nova" panose="020B0504020202020204" pitchFamily="34" charset="0"/>
              <a:cs typeface="Arial" panose="020B0604020202020204" pitchFamily="34" charset="0"/>
            </a:endParaRPr>
          </a:p>
          <a:p>
            <a:r>
              <a:rPr lang="en-GB" sz="1400" b="1">
                <a:latin typeface="Arial Nova" panose="020B0504020202020204" pitchFamily="34" charset="0"/>
                <a:cs typeface="Arial" panose="020B0604020202020204" pitchFamily="34" charset="0"/>
              </a:rPr>
              <a:t>All offers of employment are conditional on successful completion of BPSS and (if applicable) National Security Vetting. Candidates should not resign from their current job until these checks have been successfully completed.</a:t>
            </a:r>
          </a:p>
          <a:p>
            <a:endParaRPr lang="en-GB" sz="1400">
              <a:latin typeface="Arial Nova" panose="020B0504020202020204" pitchFamily="34" charset="0"/>
              <a:cs typeface="Arial" panose="020B0604020202020204" pitchFamily="34" charset="0"/>
            </a:endParaRPr>
          </a:p>
          <a:p>
            <a:r>
              <a:rPr lang="en-GB" sz="1400">
                <a:latin typeface="Arial Nova" panose="020B0504020202020204" pitchFamily="34" charset="0"/>
                <a:cs typeface="Arial" panose="020B0604020202020204" pitchFamily="34" charset="0"/>
              </a:rPr>
              <a:t>If you have any questions or queries with regards to any of these areas please contact the HR Shared Service Centre at </a:t>
            </a:r>
            <a:r>
              <a:rPr lang="en-GB" sz="1400">
                <a:latin typeface="Arial Nova" panose="020B0504020202020204" pitchFamily="34" charset="0"/>
                <a:cs typeface="Arial" panose="020B0604020202020204" pitchFamily="34" charset="0"/>
                <a:hlinkClick r:id="rId4"/>
              </a:rPr>
              <a:t>HRsharedservices@levellingup.gov.uk</a:t>
            </a:r>
            <a:r>
              <a:rPr lang="en-GB" sz="1400">
                <a:latin typeface="Arial Nova" panose="020B0504020202020204" pitchFamily="34" charset="0"/>
                <a:cs typeface="Arial" panose="020B0604020202020204" pitchFamily="34" charset="0"/>
              </a:rPr>
              <a:t>.</a:t>
            </a:r>
          </a:p>
        </p:txBody>
      </p:sp>
      <p:sp>
        <p:nvSpPr>
          <p:cNvPr id="17" name="Rectangle 16"/>
          <p:cNvSpPr/>
          <p:nvPr/>
        </p:nvSpPr>
        <p:spPr>
          <a:xfrm>
            <a:off x="424625" y="676680"/>
            <a:ext cx="5341263" cy="6732501"/>
          </a:xfrm>
          <a:prstGeom prst="rect">
            <a:avLst/>
          </a:prstGeom>
          <a:noFill/>
          <a:ln>
            <a:solidFill>
              <a:srgbClr val="062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latin typeface="Arial Nova" panose="020B0504020202020204" pitchFamily="34" charset="0"/>
            </a:endParaRPr>
          </a:p>
        </p:txBody>
      </p:sp>
      <p:sp>
        <p:nvSpPr>
          <p:cNvPr id="26" name="object 13">
            <a:hlinkClick r:id="" action="ppaction://noaction"/>
          </p:cNvPr>
          <p:cNvSpPr txBox="1"/>
          <p:nvPr/>
        </p:nvSpPr>
        <p:spPr>
          <a:xfrm>
            <a:off x="424625" y="178617"/>
            <a:ext cx="9784593" cy="329770"/>
          </a:xfrm>
          <a:prstGeom prst="rect">
            <a:avLst/>
          </a:prstGeom>
          <a:solidFill>
            <a:srgbClr val="062058"/>
          </a:solidFill>
          <a:ln>
            <a:solidFill>
              <a:schemeClr val="bg1">
                <a:lumMod val="50000"/>
              </a:schemeClr>
            </a:solidFill>
          </a:ln>
        </p:spPr>
        <p:txBody>
          <a:bodyPr wrap="square" rtlCol="0">
            <a:spAutoFit/>
          </a:bodyPr>
          <a:lstStyle>
            <a:defPPr>
              <a:defRPr lang="en-US"/>
            </a:defPPr>
            <a:lvl1pPr algn="ctr">
              <a:defRPr sz="1400" b="1">
                <a:solidFill>
                  <a:schemeClr val="bg1">
                    <a:lumMod val="50000"/>
                  </a:schemeClr>
                </a:solidFill>
              </a:defRPr>
            </a:lvl1pPr>
          </a:lstStyle>
          <a:p>
            <a:r>
              <a:rPr lang="en-GB" sz="1543">
                <a:solidFill>
                  <a:schemeClr val="bg1"/>
                </a:solidFill>
                <a:latin typeface="Arial Nova" panose="020B0504020202020204" pitchFamily="34" charset="0"/>
              </a:rPr>
              <a:t>Other Information</a:t>
            </a:r>
            <a:endParaRPr sz="1543">
              <a:solidFill>
                <a:schemeClr val="bg1"/>
              </a:solidFill>
              <a:latin typeface="Arial Nova" panose="020B0504020202020204" pitchFamily="34" charset="0"/>
            </a:endParaRPr>
          </a:p>
        </p:txBody>
      </p:sp>
      <p:sp>
        <p:nvSpPr>
          <p:cNvPr id="10" name="TextBox 9">
            <a:extLst>
              <a:ext uri="{FF2B5EF4-FFF2-40B4-BE49-F238E27FC236}">
                <a16:creationId xmlns:a16="http://schemas.microsoft.com/office/drawing/2014/main" id="{D59EA2ED-39C4-4964-A13B-43936DF71EEB}"/>
              </a:ext>
            </a:extLst>
          </p:cNvPr>
          <p:cNvSpPr txBox="1"/>
          <p:nvPr/>
        </p:nvSpPr>
        <p:spPr>
          <a:xfrm>
            <a:off x="5862764" y="778005"/>
            <a:ext cx="4249577" cy="6401753"/>
          </a:xfrm>
          <a:prstGeom prst="rect">
            <a:avLst/>
          </a:prstGeom>
          <a:noFill/>
        </p:spPr>
        <p:txBody>
          <a:bodyPr wrap="square" rtlCol="0">
            <a:spAutoFit/>
          </a:bodyPr>
          <a:lstStyle/>
          <a:p>
            <a:r>
              <a:rPr lang="en-GB" sz="1800" b="1">
                <a:latin typeface="Arial Nova" panose="020B0504020202020204" pitchFamily="34" charset="0"/>
              </a:rPr>
              <a:t>Appeals and Complaints</a:t>
            </a:r>
            <a:endParaRPr lang="en-GB" sz="1800">
              <a:latin typeface="Arial Nova" panose="020B0504020202020204" pitchFamily="34" charset="0"/>
            </a:endParaRPr>
          </a:p>
          <a:p>
            <a:endParaRPr lang="en-GB" sz="1400">
              <a:solidFill>
                <a:schemeClr val="tx1"/>
              </a:solidFill>
              <a:latin typeface="Arial Nova" panose="020B0504020202020204" pitchFamily="34" charset="0"/>
            </a:endParaRPr>
          </a:p>
          <a:p>
            <a:r>
              <a:rPr lang="en-GB" sz="1400">
                <a:solidFill>
                  <a:schemeClr val="tx1"/>
                </a:solidFill>
                <a:latin typeface="Arial Nova" panose="020B0504020202020204" pitchFamily="34" charset="0"/>
              </a:rPr>
              <a:t>If you are unsure about any part of the process or require additional information about the post to enable you to progress your application, you should speak to the Resourcing team recruitment@levellungup.gov.uk </a:t>
            </a:r>
          </a:p>
          <a:p>
            <a:endParaRPr lang="en-GB" sz="1400">
              <a:solidFill>
                <a:schemeClr val="tx1"/>
              </a:solidFill>
              <a:latin typeface="Arial Nova" panose="020B0504020202020204" pitchFamily="34" charset="0"/>
            </a:endParaRPr>
          </a:p>
          <a:p>
            <a:r>
              <a:rPr lang="en-GB" sz="1400">
                <a:solidFill>
                  <a:schemeClr val="tx1"/>
                </a:solidFill>
                <a:latin typeface="Arial Nova" panose="020B0504020202020204" pitchFamily="34" charset="0"/>
              </a:rPr>
              <a:t>Candidates can appeal at any stage of the recruitment process if they believe there has been:</a:t>
            </a:r>
          </a:p>
          <a:p>
            <a:pPr marL="171450" indent="-171450">
              <a:buFont typeface="Arial" panose="020B0604020202020204" pitchFamily="34" charset="0"/>
              <a:buChar char="•"/>
            </a:pPr>
            <a:r>
              <a:rPr lang="en-GB" sz="1400">
                <a:solidFill>
                  <a:schemeClr val="tx1"/>
                </a:solidFill>
                <a:latin typeface="Arial Nova" panose="020B0504020202020204" pitchFamily="34" charset="0"/>
              </a:rPr>
              <a:t>A procedural irregularity</a:t>
            </a:r>
          </a:p>
          <a:p>
            <a:pPr marL="171450" indent="-171450">
              <a:buFont typeface="Arial" panose="020B0604020202020204" pitchFamily="34" charset="0"/>
              <a:buChar char="•"/>
            </a:pPr>
            <a:r>
              <a:rPr lang="en-GB" sz="1400">
                <a:solidFill>
                  <a:schemeClr val="tx1"/>
                </a:solidFill>
                <a:latin typeface="Arial Nova" panose="020B0504020202020204" pitchFamily="34" charset="0"/>
              </a:rPr>
              <a:t>An infringement of the Civil Service equal opportunities policy</a:t>
            </a:r>
          </a:p>
          <a:p>
            <a:pPr marL="171450" indent="-171450">
              <a:buFont typeface="Arial" panose="020B0604020202020204" pitchFamily="34" charset="0"/>
              <a:buChar char="•"/>
            </a:pPr>
            <a:r>
              <a:rPr lang="en-GB" sz="1400">
                <a:solidFill>
                  <a:schemeClr val="tx1"/>
                </a:solidFill>
                <a:latin typeface="Arial Nova" panose="020B0504020202020204" pitchFamily="34" charset="0"/>
              </a:rPr>
              <a:t>Exceptional circumstances which were not notified to the interview panel which might have affected performance on the day</a:t>
            </a:r>
          </a:p>
          <a:p>
            <a:pPr marL="171450" indent="-171450">
              <a:buFont typeface="Arial" panose="020B0604020202020204" pitchFamily="34" charset="0"/>
              <a:buChar char="•"/>
            </a:pPr>
            <a:endParaRPr lang="en-GB" sz="1400">
              <a:solidFill>
                <a:schemeClr val="tx1"/>
              </a:solidFill>
              <a:latin typeface="Arial Nova" panose="020B0504020202020204" pitchFamily="34" charset="0"/>
            </a:endParaRPr>
          </a:p>
          <a:p>
            <a:r>
              <a:rPr lang="en-GB" sz="1400">
                <a:solidFill>
                  <a:schemeClr val="tx1"/>
                </a:solidFill>
                <a:latin typeface="Arial Nova" panose="020B0504020202020204" pitchFamily="34" charset="0"/>
              </a:rPr>
              <a:t>It is importance to note that these are appeals about the process not the decision. In the first instance, an appeal should be directed to the DLUHC Resourcing Hub at recruitment@levellingup.gov.uk . </a:t>
            </a:r>
          </a:p>
          <a:p>
            <a:endParaRPr lang="en-GB" sz="1400">
              <a:latin typeface="Arial Nova" panose="020B0504020202020204" pitchFamily="34" charset="0"/>
            </a:endParaRPr>
          </a:p>
          <a:p>
            <a:r>
              <a:rPr lang="en-GB" sz="1400">
                <a:solidFill>
                  <a:schemeClr val="tx1"/>
                </a:solidFill>
                <a:latin typeface="Arial Nova" panose="020B0504020202020204" pitchFamily="34" charset="0"/>
              </a:rPr>
              <a:t>If the DLUHC Resourcing Hub is unable to satisfactorily resolve your complaint, you may contact put your complaint in writing to the Civil Service Commission, Room G8,1 Horse Guards Road, London, SW1A 2HQ or by email to: </a:t>
            </a:r>
            <a:r>
              <a:rPr lang="en-GB" sz="1400" b="1">
                <a:latin typeface="Arial Nova" panose="020B0504020202020204" pitchFamily="34" charset="0"/>
              </a:rPr>
              <a:t>info@csc.gov.uk</a:t>
            </a:r>
            <a:endParaRPr lang="en-GB" sz="1400">
              <a:latin typeface="Arial Nova" panose="020B0504020202020204" pitchFamily="34" charset="0"/>
            </a:endParaRPr>
          </a:p>
        </p:txBody>
      </p:sp>
      <p:sp>
        <p:nvSpPr>
          <p:cNvPr id="11" name="Rectangle 10">
            <a:extLst>
              <a:ext uri="{FF2B5EF4-FFF2-40B4-BE49-F238E27FC236}">
                <a16:creationId xmlns:a16="http://schemas.microsoft.com/office/drawing/2014/main" id="{859F48DB-0D36-47FB-8113-AE7EB5300BA1}"/>
              </a:ext>
            </a:extLst>
          </p:cNvPr>
          <p:cNvSpPr/>
          <p:nvPr/>
        </p:nvSpPr>
        <p:spPr>
          <a:xfrm>
            <a:off x="5862764" y="676680"/>
            <a:ext cx="4249577" cy="6732501"/>
          </a:xfrm>
          <a:prstGeom prst="rect">
            <a:avLst/>
          </a:prstGeom>
          <a:noFill/>
          <a:ln>
            <a:solidFill>
              <a:srgbClr val="062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latin typeface="Arial Nova" panose="020B0504020202020204" pitchFamily="34" charset="0"/>
            </a:endParaRPr>
          </a:p>
        </p:txBody>
      </p:sp>
    </p:spTree>
    <p:extLst>
      <p:ext uri="{BB962C8B-B14F-4D97-AF65-F5344CB8AC3E}">
        <p14:creationId xmlns:p14="http://schemas.microsoft.com/office/powerpoint/2010/main" val="324917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82596" y="802132"/>
            <a:ext cx="5283292" cy="6606937"/>
          </a:xfrm>
          <a:prstGeom prst="rect">
            <a:avLst/>
          </a:prstGeom>
          <a:noFill/>
        </p:spPr>
        <p:txBody>
          <a:bodyPr wrap="square" rtlCol="0">
            <a:spAutoFit/>
          </a:bodyPr>
          <a:lstStyle/>
          <a:p>
            <a:r>
              <a:rPr lang="en-GB" sz="1323">
                <a:latin typeface="Arial Nova" panose="020B0504020202020204" pitchFamily="34" charset="0"/>
                <a:cs typeface="Arial" panose="020B0604020202020204" pitchFamily="34" charset="0"/>
              </a:rPr>
              <a:t>Before starting your application, it’s very important to make sure that you are eligible to apply and meet the </a:t>
            </a:r>
            <a:r>
              <a:rPr lang="en-GB" sz="1323" b="1">
                <a:latin typeface="Arial Nova" panose="020B0504020202020204" pitchFamily="34" charset="0"/>
                <a:cs typeface="Arial" panose="020B0604020202020204" pitchFamily="34" charset="0"/>
              </a:rPr>
              <a:t>Civil Service nationality requirements</a:t>
            </a:r>
            <a:r>
              <a:rPr lang="en-GB" sz="1323">
                <a:latin typeface="Arial Nova" panose="020B0504020202020204" pitchFamily="34" charset="0"/>
                <a:cs typeface="Arial" panose="020B0604020202020204" pitchFamily="34" charset="0"/>
              </a:rPr>
              <a:t>.  DLUHC roles are open to:</a:t>
            </a:r>
          </a:p>
          <a:p>
            <a:endParaRPr lang="en-GB" sz="1323">
              <a:latin typeface="Arial Nova" panose="020B0504020202020204" pitchFamily="34" charset="0"/>
              <a:cs typeface="Arial" panose="020B0604020202020204" pitchFamily="34" charset="0"/>
            </a:endParaRPr>
          </a:p>
          <a:p>
            <a:pPr marL="188989" indent="-188989">
              <a:buFont typeface="Arial" panose="020B0604020202020204" pitchFamily="34" charset="0"/>
              <a:buChar char="•"/>
            </a:pPr>
            <a:r>
              <a:rPr lang="en-GB" sz="1323">
                <a:latin typeface="Arial Nova" panose="020B0504020202020204" pitchFamily="34" charset="0"/>
                <a:cs typeface="Arial" panose="020B0604020202020204" pitchFamily="34" charset="0"/>
              </a:rPr>
              <a:t>UK nationals</a:t>
            </a:r>
          </a:p>
          <a:p>
            <a:pPr marL="188989" indent="-188989">
              <a:buFont typeface="Arial" panose="020B0604020202020204" pitchFamily="34" charset="0"/>
              <a:buChar char="•"/>
            </a:pPr>
            <a:r>
              <a:rPr lang="en-GB" sz="1323">
                <a:latin typeface="Arial Nova" panose="020B0504020202020204" pitchFamily="34" charset="0"/>
                <a:cs typeface="Arial" panose="020B0604020202020204" pitchFamily="34" charset="0"/>
              </a:rPr>
              <a:t>Nationals of Commonwealth countries</a:t>
            </a:r>
          </a:p>
          <a:p>
            <a:pPr marL="188989" indent="-188989">
              <a:buFont typeface="Arial" panose="020B0604020202020204" pitchFamily="34" charset="0"/>
              <a:buChar char="•"/>
            </a:pPr>
            <a:r>
              <a:rPr lang="en-GB" sz="1323">
                <a:latin typeface="Arial Nova" panose="020B0504020202020204" pitchFamily="34" charset="0"/>
                <a:cs typeface="Arial" panose="020B0604020202020204" pitchFamily="34" charset="0"/>
              </a:rPr>
              <a:t>Nationals of the Republic of Ireland</a:t>
            </a:r>
          </a:p>
          <a:p>
            <a:pPr marL="188989" indent="-188989">
              <a:buFont typeface="Arial" panose="020B0604020202020204" pitchFamily="34" charset="0"/>
              <a:buChar char="•"/>
            </a:pPr>
            <a:r>
              <a:rPr lang="en-GB" sz="1323">
                <a:latin typeface="Arial Nova" panose="020B0504020202020204" pitchFamily="34" charset="0"/>
                <a:cs typeface="Arial" panose="020B0604020202020204" pitchFamily="34" charset="0"/>
              </a:rPr>
              <a:t>EEA nationals with (or eligible for) status under the EU Settled Status Scheme</a:t>
            </a:r>
          </a:p>
          <a:p>
            <a:pPr marL="188989" indent="-188989">
              <a:buFont typeface="Arial" panose="020B0604020202020204" pitchFamily="34" charset="0"/>
              <a:buChar char="•"/>
            </a:pPr>
            <a:r>
              <a:rPr lang="en-GB" sz="1323">
                <a:latin typeface="Arial Nova" panose="020B0504020202020204" pitchFamily="34" charset="0"/>
                <a:cs typeface="Arial" panose="020B0604020202020204" pitchFamily="34" charset="0"/>
              </a:rPr>
              <a:t>Relevant EEA or Turkish nationals working in the Civil Service</a:t>
            </a:r>
          </a:p>
          <a:p>
            <a:pPr marL="188989" indent="-188989">
              <a:buFont typeface="Arial" panose="020B0604020202020204" pitchFamily="34" charset="0"/>
              <a:buChar char="•"/>
            </a:pPr>
            <a:r>
              <a:rPr lang="en-GB" sz="1323">
                <a:latin typeface="Arial Nova" panose="020B0504020202020204" pitchFamily="34" charset="0"/>
                <a:cs typeface="Arial" panose="020B0604020202020204" pitchFamily="34" charset="0"/>
              </a:rPr>
              <a:t>Relevant EEA or Turkish nationals who have built up the right to work in the Civil Service</a:t>
            </a:r>
          </a:p>
          <a:p>
            <a:pPr marL="188989" indent="-188989">
              <a:buFont typeface="Arial" panose="020B0604020202020204" pitchFamily="34" charset="0"/>
              <a:buChar char="•"/>
            </a:pPr>
            <a:r>
              <a:rPr lang="en-GB" sz="1323">
                <a:latin typeface="Arial Nova" panose="020B0504020202020204" pitchFamily="34" charset="0"/>
                <a:cs typeface="Arial" panose="020B0604020202020204" pitchFamily="34" charset="0"/>
              </a:rPr>
              <a:t>Certain family members of the relevant EU &amp; Turkish nationals</a:t>
            </a:r>
          </a:p>
          <a:p>
            <a:endParaRPr lang="en-GB" sz="1323">
              <a:latin typeface="Arial Nova" panose="020B0504020202020204" pitchFamily="34" charset="0"/>
              <a:cs typeface="Arial" panose="020B0604020202020204" pitchFamily="34" charset="0"/>
            </a:endParaRPr>
          </a:p>
          <a:p>
            <a:r>
              <a:rPr lang="en-GB" sz="1323">
                <a:latin typeface="Arial Nova" panose="020B0504020202020204" pitchFamily="34" charset="0"/>
                <a:cs typeface="Arial" panose="020B0604020202020204" pitchFamily="34" charset="0"/>
              </a:rPr>
              <a:t>Details of who is eligible to work in the Civil Service are set out in the Civil Service Nationality Rules. All candidates are expected to read the information provided in the links below regarding the nationality requirements and rules.</a:t>
            </a:r>
          </a:p>
          <a:p>
            <a:endParaRPr lang="en-GB" sz="1323">
              <a:latin typeface="Arial Nova" panose="020B0504020202020204" pitchFamily="34" charset="0"/>
              <a:cs typeface="Arial" panose="020B0604020202020204" pitchFamily="34" charset="0"/>
            </a:endParaRPr>
          </a:p>
          <a:p>
            <a:pPr marL="188989" indent="-188989">
              <a:buFont typeface="Arial" panose="020B0604020202020204" pitchFamily="34" charset="0"/>
              <a:buChar char="•"/>
            </a:pPr>
            <a:r>
              <a:rPr lang="en-GB" sz="1323">
                <a:latin typeface="Arial Nova" panose="020B0504020202020204" pitchFamily="34" charset="0"/>
                <a:cs typeface="Arial" panose="020B0604020202020204" pitchFamily="34" charset="0"/>
                <a:hlinkClick r:id="rId3"/>
              </a:rPr>
              <a:t>Civil Service Nationality Rules</a:t>
            </a:r>
            <a:endParaRPr lang="en-GB" sz="1323">
              <a:latin typeface="Arial Nova" panose="020B0504020202020204" pitchFamily="34" charset="0"/>
              <a:cs typeface="Arial" panose="020B0604020202020204" pitchFamily="34" charset="0"/>
            </a:endParaRPr>
          </a:p>
          <a:p>
            <a:pPr marL="188989" indent="-188989">
              <a:buFont typeface="Arial" panose="020B0604020202020204" pitchFamily="34" charset="0"/>
              <a:buChar char="•"/>
            </a:pPr>
            <a:r>
              <a:rPr lang="en-GB" sz="1323">
                <a:latin typeface="Arial Nova" panose="020B0504020202020204" pitchFamily="34" charset="0"/>
                <a:cs typeface="Arial" panose="020B0604020202020204" pitchFamily="34" charset="0"/>
                <a:hlinkClick r:id="rId4"/>
              </a:rPr>
              <a:t>Countries in the EU and EEA</a:t>
            </a:r>
            <a:endParaRPr lang="en-GB" sz="1323">
              <a:latin typeface="Arial Nova" panose="020B0504020202020204" pitchFamily="34" charset="0"/>
              <a:cs typeface="Arial" panose="020B0604020202020204" pitchFamily="34" charset="0"/>
            </a:endParaRPr>
          </a:p>
          <a:p>
            <a:pPr marL="188989" indent="-188989">
              <a:buFont typeface="Arial" panose="020B0604020202020204" pitchFamily="34" charset="0"/>
              <a:buChar char="•"/>
            </a:pPr>
            <a:endParaRPr lang="en-GB" sz="1323">
              <a:latin typeface="Arial Nova" panose="020B0504020202020204" pitchFamily="34" charset="0"/>
              <a:cs typeface="Arial" panose="020B0604020202020204" pitchFamily="34" charset="0"/>
            </a:endParaRPr>
          </a:p>
          <a:p>
            <a:r>
              <a:rPr lang="en-GB" sz="1323">
                <a:latin typeface="Arial Nova" panose="020B0504020202020204" pitchFamily="34" charset="0"/>
                <a:cs typeface="Arial" panose="020B0604020202020204" pitchFamily="34" charset="0"/>
              </a:rPr>
              <a:t>As part of your application you will be asked to confirm that you have read all the information provided in the links above and</a:t>
            </a:r>
          </a:p>
          <a:p>
            <a:r>
              <a:rPr lang="en-GB" sz="1323">
                <a:latin typeface="Arial Nova" panose="020B0504020202020204" pitchFamily="34" charset="0"/>
                <a:cs typeface="Arial" panose="020B0604020202020204" pitchFamily="34" charset="0"/>
              </a:rPr>
              <a:t>confirm that you meet the nationality requirements.  If you are unsure if you meet the nationality requirements for this role please contact DLUHC’s HR Service Centre at </a:t>
            </a:r>
            <a:r>
              <a:rPr lang="en-GB" sz="1323">
                <a:latin typeface="Arial Nova" panose="020B0504020202020204" pitchFamily="34" charset="0"/>
                <a:cs typeface="Arial" panose="020B0604020202020204" pitchFamily="34" charset="0"/>
                <a:hlinkClick r:id="rId5"/>
              </a:rPr>
              <a:t>HRSharedServices@levellingup.gov.uk</a:t>
            </a:r>
            <a:r>
              <a:rPr lang="en-GB" sz="1323">
                <a:latin typeface="Arial Nova" panose="020B0504020202020204" pitchFamily="34" charset="0"/>
                <a:cs typeface="Arial" panose="020B0604020202020204" pitchFamily="34" charset="0"/>
              </a:rPr>
              <a:t>.  It is a criminal offence for candidates to not disclose the truth on their job application with the intention to secure employment. If you do not meet the nationality requirements for this role but declare otherwise, any offer of employment will be withdrawn immediately. </a:t>
            </a:r>
          </a:p>
        </p:txBody>
      </p:sp>
      <p:sp>
        <p:nvSpPr>
          <p:cNvPr id="17" name="Rectangle 16"/>
          <p:cNvSpPr/>
          <p:nvPr/>
        </p:nvSpPr>
        <p:spPr>
          <a:xfrm>
            <a:off x="424625" y="676680"/>
            <a:ext cx="5341263" cy="6732501"/>
          </a:xfrm>
          <a:prstGeom prst="rect">
            <a:avLst/>
          </a:prstGeom>
          <a:noFill/>
          <a:ln>
            <a:solidFill>
              <a:srgbClr val="062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latin typeface="Arial Nova" panose="020B0504020202020204" pitchFamily="34" charset="0"/>
            </a:endParaRPr>
          </a:p>
        </p:txBody>
      </p:sp>
      <p:sp>
        <p:nvSpPr>
          <p:cNvPr id="26" name="object 13">
            <a:hlinkClick r:id="rId6" action="ppaction://hlinksldjump"/>
          </p:cNvPr>
          <p:cNvSpPr txBox="1"/>
          <p:nvPr/>
        </p:nvSpPr>
        <p:spPr>
          <a:xfrm>
            <a:off x="424625" y="178617"/>
            <a:ext cx="9784593" cy="329770"/>
          </a:xfrm>
          <a:prstGeom prst="rect">
            <a:avLst/>
          </a:prstGeom>
          <a:solidFill>
            <a:srgbClr val="062058"/>
          </a:solidFill>
          <a:ln>
            <a:solidFill>
              <a:schemeClr val="bg1">
                <a:lumMod val="50000"/>
              </a:schemeClr>
            </a:solidFill>
          </a:ln>
        </p:spPr>
        <p:txBody>
          <a:bodyPr wrap="square" rtlCol="0">
            <a:spAutoFit/>
          </a:bodyPr>
          <a:lstStyle>
            <a:defPPr>
              <a:defRPr lang="en-US"/>
            </a:defPPr>
            <a:lvl1pPr algn="ctr">
              <a:defRPr sz="1400" b="1">
                <a:solidFill>
                  <a:schemeClr val="bg1">
                    <a:lumMod val="50000"/>
                  </a:schemeClr>
                </a:solidFill>
              </a:defRPr>
            </a:lvl1pPr>
          </a:lstStyle>
          <a:p>
            <a:r>
              <a:rPr lang="en-GB" sz="1543">
                <a:solidFill>
                  <a:schemeClr val="bg1"/>
                </a:solidFill>
                <a:latin typeface="Arial Nova" panose="020B0504020202020204" pitchFamily="34" charset="0"/>
              </a:rPr>
              <a:t>Civil Service Nationality Requirements and Internal Fraud Database</a:t>
            </a:r>
            <a:endParaRPr sz="1543">
              <a:solidFill>
                <a:schemeClr val="bg1"/>
              </a:solidFill>
              <a:latin typeface="Arial Nova" panose="020B0504020202020204" pitchFamily="34" charset="0"/>
            </a:endParaRPr>
          </a:p>
        </p:txBody>
      </p:sp>
      <p:sp>
        <p:nvSpPr>
          <p:cNvPr id="10" name="TextBox 9">
            <a:extLst>
              <a:ext uri="{FF2B5EF4-FFF2-40B4-BE49-F238E27FC236}">
                <a16:creationId xmlns:a16="http://schemas.microsoft.com/office/drawing/2014/main" id="{D59EA2ED-39C4-4964-A13B-43936DF71EEB}"/>
              </a:ext>
            </a:extLst>
          </p:cNvPr>
          <p:cNvSpPr txBox="1"/>
          <p:nvPr/>
        </p:nvSpPr>
        <p:spPr>
          <a:xfrm>
            <a:off x="5862764" y="802132"/>
            <a:ext cx="4249577" cy="5181868"/>
          </a:xfrm>
          <a:prstGeom prst="rect">
            <a:avLst/>
          </a:prstGeom>
          <a:noFill/>
        </p:spPr>
        <p:txBody>
          <a:bodyPr wrap="square" rtlCol="0">
            <a:spAutoFit/>
          </a:bodyPr>
          <a:lstStyle/>
          <a:p>
            <a:r>
              <a:rPr lang="en-GB" sz="1323">
                <a:latin typeface="Arial Nova" panose="020B0504020202020204" pitchFamily="34" charset="0"/>
              </a:rPr>
              <a:t>The </a:t>
            </a:r>
            <a:r>
              <a:rPr lang="en-GB" sz="1323" b="1">
                <a:latin typeface="Arial Nova" panose="020B0504020202020204" pitchFamily="34" charset="0"/>
              </a:rPr>
              <a:t>Internal Fraud </a:t>
            </a:r>
            <a:r>
              <a:rPr lang="en-GB" sz="1323">
                <a:latin typeface="Arial Nova" panose="020B0504020202020204" pitchFamily="34" charset="0"/>
              </a:rPr>
              <a:t>function of the Fraud, Error, Debt and Grants Function at the Cabinet Office processes details of civil servants who have been dismissed for committing internal fraud, or who would have been dismissed had they not resigned. </a:t>
            </a:r>
          </a:p>
          <a:p>
            <a:endParaRPr lang="en-GB" sz="1323">
              <a:latin typeface="Arial Nova" panose="020B0504020202020204" pitchFamily="34" charset="0"/>
            </a:endParaRPr>
          </a:p>
          <a:p>
            <a:r>
              <a:rPr lang="en-GB" sz="1323">
                <a:latin typeface="Arial Nova" panose="020B0504020202020204" pitchFamily="34" charset="0"/>
              </a:rPr>
              <a:t>The Cabinet Office receives the details from participating government organisations of civil servants who have been dismissed, or who would have been dismissed had they not resigned, for internal fraud. In instances such as this civil servants are then banned for 5 years from further employment in the civil service. </a:t>
            </a:r>
          </a:p>
          <a:p>
            <a:endParaRPr lang="en-GB" sz="1323">
              <a:latin typeface="Arial Nova" panose="020B0504020202020204" pitchFamily="34" charset="0"/>
            </a:endParaRPr>
          </a:p>
          <a:p>
            <a:r>
              <a:rPr lang="en-GB" sz="1323">
                <a:latin typeface="Arial Nova" panose="020B0504020202020204" pitchFamily="34" charset="0"/>
              </a:rPr>
              <a:t>The Cabinet Office then processes this data and discloses a limited data set back to DLUHC as a participating government organisations. DLUHC then carry out the pre-employment checks so as to detect instances where known fraudsters are attempting to reapply for roles in the civil service. In this way the policy is ensured and the repetition of internal fraud is prevented..</a:t>
            </a:r>
          </a:p>
          <a:p>
            <a:endParaRPr lang="en-GB" sz="1323">
              <a:latin typeface="Arial Nova" panose="020B0504020202020204" pitchFamily="34" charset="0"/>
            </a:endParaRPr>
          </a:p>
          <a:p>
            <a:r>
              <a:rPr lang="en-GB" sz="1323">
                <a:latin typeface="Arial Nova" panose="020B0504020202020204" pitchFamily="34" charset="0"/>
              </a:rPr>
              <a:t>For more information – please see the </a:t>
            </a:r>
            <a:r>
              <a:rPr lang="en-GB" sz="1323">
                <a:latin typeface="Arial Nova" panose="020B0504020202020204" pitchFamily="34" charset="0"/>
                <a:hlinkClick r:id="rId7"/>
              </a:rPr>
              <a:t>internal fraud register page</a:t>
            </a:r>
            <a:r>
              <a:rPr lang="en-GB" sz="1323">
                <a:latin typeface="Arial Nova" panose="020B0504020202020204" pitchFamily="34" charset="0"/>
              </a:rPr>
              <a:t>.</a:t>
            </a:r>
            <a:endParaRPr lang="en-GB" sz="1323">
              <a:latin typeface="Arial Nova" panose="020B05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859F48DB-0D36-47FB-8113-AE7EB5300BA1}"/>
              </a:ext>
            </a:extLst>
          </p:cNvPr>
          <p:cNvSpPr/>
          <p:nvPr/>
        </p:nvSpPr>
        <p:spPr>
          <a:xfrm>
            <a:off x="5862764" y="676680"/>
            <a:ext cx="4249577" cy="6732501"/>
          </a:xfrm>
          <a:prstGeom prst="rect">
            <a:avLst/>
          </a:prstGeom>
          <a:noFill/>
          <a:ln>
            <a:solidFill>
              <a:srgbClr val="062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latin typeface="Arial Nova" panose="020B0504020202020204" pitchFamily="34" charset="0"/>
            </a:endParaRPr>
          </a:p>
        </p:txBody>
      </p:sp>
    </p:spTree>
    <p:extLst>
      <p:ext uri="{BB962C8B-B14F-4D97-AF65-F5344CB8AC3E}">
        <p14:creationId xmlns:p14="http://schemas.microsoft.com/office/powerpoint/2010/main" val="359353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516059" y="722696"/>
            <a:ext cx="4581643" cy="6129498"/>
          </a:xfrm>
          <a:prstGeom prst="rect">
            <a:avLst/>
          </a:prstGeom>
          <a:noFill/>
        </p:spPr>
        <p:txBody>
          <a:bodyPr wrap="square" rtlCol="0">
            <a:spAutoFit/>
          </a:bodyPr>
          <a:lstStyle/>
          <a:p>
            <a:r>
              <a:rPr lang="en-GB" sz="1157" b="1">
                <a:solidFill>
                  <a:srgbClr val="062058"/>
                </a:solidFill>
                <a:latin typeface="Arial Nova" panose="020B0504020202020204" pitchFamily="34" charset="0"/>
                <a:cs typeface="Arial" panose="020B0604020202020204" pitchFamily="34" charset="0"/>
              </a:rPr>
              <a:t>Further information on working in the Civil Service</a:t>
            </a:r>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The Civil Service provides services directly to people all over the country, including:</a:t>
            </a:r>
          </a:p>
          <a:p>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 paying benefits and pensions;</a:t>
            </a:r>
          </a:p>
          <a:p>
            <a:r>
              <a:rPr lang="en-GB" sz="1157">
                <a:latin typeface="Arial Nova" panose="020B0504020202020204" pitchFamily="34" charset="0"/>
                <a:cs typeface="Arial" panose="020B0604020202020204" pitchFamily="34" charset="0"/>
              </a:rPr>
              <a:t>• running employment services;</a:t>
            </a:r>
          </a:p>
          <a:p>
            <a:r>
              <a:rPr lang="en-GB" sz="1157">
                <a:latin typeface="Arial Nova" panose="020B0504020202020204" pitchFamily="34" charset="0"/>
                <a:cs typeface="Arial" panose="020B0604020202020204" pitchFamily="34" charset="0"/>
              </a:rPr>
              <a:t>• running prisons; and</a:t>
            </a:r>
          </a:p>
          <a:p>
            <a:r>
              <a:rPr lang="en-GB" sz="1157">
                <a:latin typeface="Arial Nova" panose="020B0504020202020204" pitchFamily="34" charset="0"/>
                <a:cs typeface="Arial" panose="020B0604020202020204" pitchFamily="34" charset="0"/>
              </a:rPr>
              <a:t>• issuing driving licences.</a:t>
            </a:r>
          </a:p>
          <a:p>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We also have staff working on policy development and implementation, including analysts, project managers, lawyers and economists.</a:t>
            </a:r>
          </a:p>
          <a:p>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To find out more information on working in the Civil Service, please look at the </a:t>
            </a:r>
            <a:r>
              <a:rPr lang="en-GB" sz="1157" b="1">
                <a:latin typeface="Arial Nova" panose="020B0504020202020204" pitchFamily="34" charset="0"/>
                <a:cs typeface="Arial" panose="020B0604020202020204" pitchFamily="34" charset="0"/>
              </a:rPr>
              <a:t>Civil Service website </a:t>
            </a:r>
            <a:r>
              <a:rPr lang="en-GB" sz="1157">
                <a:latin typeface="Arial Nova" panose="020B0504020202020204" pitchFamily="34" charset="0"/>
                <a:cs typeface="Arial" panose="020B0604020202020204" pitchFamily="34" charset="0"/>
              </a:rPr>
              <a:t>here:</a:t>
            </a:r>
          </a:p>
          <a:p>
            <a:r>
              <a:rPr lang="en-GB" sz="1157">
                <a:latin typeface="Arial Nova" panose="020B0504020202020204" pitchFamily="34" charset="0"/>
                <a:cs typeface="Arial" panose="020B0604020202020204" pitchFamily="34" charset="0"/>
                <a:hlinkClick r:id="rId3"/>
              </a:rPr>
              <a:t>https://www.gov.uk/government/organisations/civil-service/about/recruitment</a:t>
            </a:r>
            <a:endParaRPr lang="en-GB" sz="1157">
              <a:latin typeface="Arial Nova" panose="020B0504020202020204" pitchFamily="34" charset="0"/>
              <a:cs typeface="Arial" panose="020B0604020202020204" pitchFamily="34" charset="0"/>
            </a:endParaRPr>
          </a:p>
          <a:p>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The </a:t>
            </a:r>
            <a:r>
              <a:rPr lang="en-GB" sz="1157" b="1">
                <a:latin typeface="Arial Nova" panose="020B0504020202020204" pitchFamily="34" charset="0"/>
                <a:cs typeface="Arial" panose="020B0604020202020204" pitchFamily="34" charset="0"/>
              </a:rPr>
              <a:t>Civil Service Code </a:t>
            </a:r>
            <a:r>
              <a:rPr lang="en-GB" sz="1157">
                <a:latin typeface="Arial Nova" panose="020B0504020202020204" pitchFamily="34" charset="0"/>
                <a:cs typeface="Arial" panose="020B0604020202020204" pitchFamily="34" charset="0"/>
              </a:rPr>
              <a:t>sets out our core values and the standards of behaviour expected of all civil servants and this can be found here:</a:t>
            </a:r>
          </a:p>
          <a:p>
            <a:r>
              <a:rPr lang="en-GB" sz="1157">
                <a:latin typeface="Arial Nova" panose="020B0504020202020204" pitchFamily="34" charset="0"/>
                <a:cs typeface="Arial" panose="020B0604020202020204" pitchFamily="34" charset="0"/>
                <a:hlinkClick r:id="rId4"/>
              </a:rPr>
              <a:t>https://www.gov.uk/government/publications/civil-service-code</a:t>
            </a:r>
            <a:endParaRPr lang="en-GB" sz="1157">
              <a:latin typeface="Arial Nova" panose="020B0504020202020204" pitchFamily="34" charset="0"/>
              <a:cs typeface="Arial" panose="020B0604020202020204" pitchFamily="34" charset="0"/>
            </a:endParaRPr>
          </a:p>
          <a:p>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The </a:t>
            </a:r>
            <a:r>
              <a:rPr lang="en-GB" sz="1157" b="1">
                <a:latin typeface="Arial Nova" panose="020B0504020202020204" pitchFamily="34" charset="0"/>
                <a:cs typeface="Arial" panose="020B0604020202020204" pitchFamily="34" charset="0"/>
              </a:rPr>
              <a:t>Civil Service Workforce Plan </a:t>
            </a:r>
            <a:r>
              <a:rPr lang="en-GB" sz="1157">
                <a:latin typeface="Arial Nova" panose="020B0504020202020204" pitchFamily="34" charset="0"/>
                <a:cs typeface="Arial" panose="020B0604020202020204" pitchFamily="34" charset="0"/>
              </a:rPr>
              <a:t>provides a strategy for how the Civil Service will share and provide improved outcomes for effective leaders and skilled people who support the nation as civil servants.  This can be found here:</a:t>
            </a:r>
          </a:p>
          <a:p>
            <a:r>
              <a:rPr lang="en-GB" sz="1157">
                <a:latin typeface="Arial Nova" panose="020B0504020202020204" pitchFamily="34" charset="0"/>
                <a:cs typeface="Arial" panose="020B0604020202020204" pitchFamily="34" charset="0"/>
                <a:hlinkClick r:id="rId5"/>
              </a:rPr>
              <a:t>https://www.gov.uk/government/publications/civil-service-workforce-plan-2016-to-2020</a:t>
            </a:r>
            <a:endParaRPr lang="en-GB" sz="1157">
              <a:latin typeface="Arial Nova" panose="020B0504020202020204" pitchFamily="34" charset="0"/>
              <a:cs typeface="Arial" panose="020B0604020202020204" pitchFamily="34" charset="0"/>
            </a:endParaRPr>
          </a:p>
          <a:p>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The new </a:t>
            </a:r>
            <a:r>
              <a:rPr lang="en-GB" sz="1157" b="1">
                <a:latin typeface="Arial Nova" panose="020B0504020202020204" pitchFamily="34" charset="0"/>
                <a:cs typeface="Arial" panose="020B0604020202020204" pitchFamily="34" charset="0"/>
              </a:rPr>
              <a:t>Civil Service Careers website </a:t>
            </a:r>
            <a:r>
              <a:rPr lang="en-GB" sz="1157">
                <a:latin typeface="Arial Nova" panose="020B0504020202020204" pitchFamily="34" charset="0"/>
                <a:cs typeface="Arial" panose="020B0604020202020204" pitchFamily="34" charset="0"/>
              </a:rPr>
              <a:t>can be found here:</a:t>
            </a:r>
          </a:p>
          <a:p>
            <a:r>
              <a:rPr lang="en-GB" sz="1157">
                <a:latin typeface="Arial Nova" panose="020B0504020202020204" pitchFamily="34" charset="0"/>
                <a:cs typeface="Arial" panose="020B0604020202020204" pitchFamily="34" charset="0"/>
                <a:hlinkClick r:id="rId6"/>
              </a:rPr>
              <a:t>https://www.civil-service-careers.gov.uk/</a:t>
            </a:r>
            <a:endParaRPr lang="en-GB" sz="1157">
              <a:latin typeface="Arial Nova" panose="020B0504020202020204" pitchFamily="34" charset="0"/>
              <a:cs typeface="Arial" panose="020B0604020202020204" pitchFamily="34" charset="0"/>
            </a:endParaRPr>
          </a:p>
          <a:p>
            <a:endParaRPr lang="en-GB" sz="1102">
              <a:latin typeface="Arial Nova" panose="020B0504020202020204" pitchFamily="34" charset="0"/>
              <a:cs typeface="Arial" panose="020B0604020202020204" pitchFamily="34" charset="0"/>
            </a:endParaRPr>
          </a:p>
          <a:p>
            <a:endParaRPr lang="en-GB" sz="1102">
              <a:latin typeface="Arial Nova" panose="020B0504020202020204" pitchFamily="34" charset="0"/>
              <a:cs typeface="Arial" panose="020B0604020202020204" pitchFamily="34" charset="0"/>
            </a:endParaRPr>
          </a:p>
        </p:txBody>
      </p:sp>
      <p:sp>
        <p:nvSpPr>
          <p:cNvPr id="16" name="Rectangle 15"/>
          <p:cNvSpPr/>
          <p:nvPr/>
        </p:nvSpPr>
        <p:spPr>
          <a:xfrm>
            <a:off x="424626" y="641973"/>
            <a:ext cx="4892297" cy="6789136"/>
          </a:xfrm>
          <a:prstGeom prst="rect">
            <a:avLst/>
          </a:prstGeom>
          <a:noFill/>
          <a:ln>
            <a:solidFill>
              <a:srgbClr val="062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latin typeface="Arial Nova" panose="020B0504020202020204" pitchFamily="34" charset="0"/>
            </a:endParaRPr>
          </a:p>
        </p:txBody>
      </p:sp>
      <p:sp>
        <p:nvSpPr>
          <p:cNvPr id="17" name="TextBox 16"/>
          <p:cNvSpPr txBox="1"/>
          <p:nvPr/>
        </p:nvSpPr>
        <p:spPr>
          <a:xfrm>
            <a:off x="504000" y="775150"/>
            <a:ext cx="4812924" cy="5247655"/>
          </a:xfrm>
          <a:prstGeom prst="rect">
            <a:avLst/>
          </a:prstGeom>
          <a:noFill/>
        </p:spPr>
        <p:txBody>
          <a:bodyPr wrap="square" rtlCol="0">
            <a:spAutoFit/>
          </a:bodyPr>
          <a:lstStyle/>
          <a:p>
            <a:r>
              <a:rPr lang="en-GB" sz="1157" b="1">
                <a:solidFill>
                  <a:srgbClr val="062058"/>
                </a:solidFill>
                <a:latin typeface="Arial Nova" panose="020B0504020202020204" pitchFamily="34" charset="0"/>
                <a:cs typeface="Arial" panose="020B0604020202020204" pitchFamily="34" charset="0"/>
              </a:rPr>
              <a:t>Further Information on working for DLUHC</a:t>
            </a:r>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To find out more information on DLUHC and what we are trying to achieve, including publications and transparency releases, please do look at </a:t>
            </a:r>
            <a:r>
              <a:rPr lang="en-GB" sz="1157" b="1">
                <a:latin typeface="Arial Nova" panose="020B0504020202020204" pitchFamily="34" charset="0"/>
                <a:cs typeface="Arial" panose="020B0604020202020204" pitchFamily="34" charset="0"/>
              </a:rPr>
              <a:t>our website </a:t>
            </a:r>
            <a:r>
              <a:rPr lang="en-GB" sz="1157">
                <a:latin typeface="Arial Nova" panose="020B0504020202020204" pitchFamily="34" charset="0"/>
                <a:cs typeface="Arial" panose="020B0604020202020204" pitchFamily="34" charset="0"/>
              </a:rPr>
              <a:t>which can be found here:</a:t>
            </a:r>
          </a:p>
          <a:p>
            <a:r>
              <a:rPr lang="en-GB" sz="1157">
                <a:latin typeface="Arial Nova" panose="020B0504020202020204" pitchFamily="34" charset="0"/>
                <a:cs typeface="Arial" panose="020B0604020202020204" pitchFamily="34" charset="0"/>
                <a:hlinkClick r:id="rId7"/>
              </a:rPr>
              <a:t>https://www.gov.uk/government/organisations/department-for-levelling-up-housing-and-communities</a:t>
            </a:r>
            <a:endParaRPr lang="en-GB" sz="1157">
              <a:latin typeface="Arial Nova" panose="020B0504020202020204" pitchFamily="34" charset="0"/>
              <a:cs typeface="Arial" panose="020B0604020202020204" pitchFamily="34" charset="0"/>
            </a:endParaRPr>
          </a:p>
          <a:p>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Our </a:t>
            </a:r>
            <a:r>
              <a:rPr lang="en-GB" sz="1157" b="1">
                <a:latin typeface="Arial Nova" panose="020B0504020202020204" pitchFamily="34" charset="0"/>
                <a:cs typeface="Arial" panose="020B0604020202020204" pitchFamily="34" charset="0"/>
              </a:rPr>
              <a:t>Outcome Delivery Plan </a:t>
            </a:r>
            <a:r>
              <a:rPr lang="en-GB" sz="1157">
                <a:latin typeface="Arial Nova" panose="020B0504020202020204" pitchFamily="34" charset="0"/>
                <a:cs typeface="Arial" panose="020B0604020202020204" pitchFamily="34" charset="0"/>
              </a:rPr>
              <a:t>sets out our priority outcomes and strategic enablers and how we will achieve them.:</a:t>
            </a:r>
          </a:p>
          <a:p>
            <a:r>
              <a:rPr lang="en-GB" sz="1157">
                <a:latin typeface="Arial Nova" panose="020B0504020202020204" pitchFamily="34" charset="0"/>
                <a:cs typeface="Arial" panose="020B0604020202020204" pitchFamily="34" charset="0"/>
                <a:hlinkClick r:id="rId8"/>
              </a:rPr>
              <a:t>https://www.gov.uk/government/publications/ministry-of-housing-communities-and-local-government-outcome-delivery-plan</a:t>
            </a:r>
            <a:endParaRPr lang="en-GB" sz="1157">
              <a:latin typeface="Arial Nova" panose="020B0504020202020204" pitchFamily="34" charset="0"/>
              <a:cs typeface="Arial" panose="020B0604020202020204" pitchFamily="34" charset="0"/>
            </a:endParaRPr>
          </a:p>
          <a:p>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Our latest </a:t>
            </a:r>
            <a:r>
              <a:rPr lang="en-GB" sz="1157" b="1">
                <a:latin typeface="Arial Nova" panose="020B0504020202020204" pitchFamily="34" charset="0"/>
                <a:cs typeface="Arial" panose="020B0604020202020204" pitchFamily="34" charset="0"/>
              </a:rPr>
              <a:t>Annual Report and Accounts </a:t>
            </a:r>
            <a:r>
              <a:rPr lang="en-GB" sz="1157">
                <a:latin typeface="Arial Nova" panose="020B0504020202020204" pitchFamily="34" charset="0"/>
                <a:cs typeface="Arial" panose="020B0604020202020204" pitchFamily="34" charset="0"/>
              </a:rPr>
              <a:t>provides a comprehensive account of the Department and its group’s use of resources during the financial year 2019 to 2020 and information about its activities and performance against its objectives.  This can be found here:</a:t>
            </a:r>
          </a:p>
          <a:p>
            <a:r>
              <a:rPr lang="en-GB" sz="1157">
                <a:latin typeface="Arial Nova" panose="020B0504020202020204" pitchFamily="34" charset="0"/>
                <a:hlinkClick r:id="rId9"/>
              </a:rPr>
              <a:t>https://www.gov.uk/government/publications/DLUHC-annual-report-and-accounts-2019-to-2020</a:t>
            </a:r>
            <a:endParaRPr lang="en-GB" sz="1157">
              <a:latin typeface="Arial Nova" panose="020B0504020202020204" pitchFamily="34" charset="0"/>
            </a:endParaRPr>
          </a:p>
          <a:p>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The </a:t>
            </a:r>
            <a:r>
              <a:rPr lang="en-GB" sz="1157" b="1">
                <a:latin typeface="Arial Nova" panose="020B0504020202020204" pitchFamily="34" charset="0"/>
                <a:cs typeface="Arial" panose="020B0604020202020204" pitchFamily="34" charset="0"/>
              </a:rPr>
              <a:t>Levelling Up White Paper </a:t>
            </a:r>
            <a:r>
              <a:rPr lang="en-GB" sz="1157">
                <a:latin typeface="Arial Nova" panose="020B0504020202020204" pitchFamily="34" charset="0"/>
                <a:cs typeface="Arial" panose="020B0604020202020204" pitchFamily="34" charset="0"/>
              </a:rPr>
              <a:t>sets out how we will spread opportunity more equally across the UK. This can be found here: </a:t>
            </a:r>
            <a:r>
              <a:rPr lang="en-GB" sz="1157">
                <a:latin typeface="Arial Nova" panose="020B0504020202020204" pitchFamily="34" charset="0"/>
                <a:cs typeface="Arial" panose="020B0604020202020204" pitchFamily="34" charset="0"/>
                <a:hlinkClick r:id="rId10"/>
              </a:rPr>
              <a:t>https://www.gov.uk/government/publications/levelling-up-the-united-kingdom</a:t>
            </a:r>
            <a:r>
              <a:rPr lang="en-GB" sz="1157">
                <a:latin typeface="Arial Nova" panose="020B0504020202020204" pitchFamily="34" charset="0"/>
                <a:cs typeface="Arial" panose="020B0604020202020204" pitchFamily="34" charset="0"/>
              </a:rPr>
              <a:t> </a:t>
            </a:r>
            <a:br>
              <a:rPr lang="en-GB" sz="1157">
                <a:latin typeface="Arial Nova" panose="020B0504020202020204" pitchFamily="34" charset="0"/>
                <a:cs typeface="Arial" panose="020B0604020202020204" pitchFamily="34" charset="0"/>
              </a:rPr>
            </a:br>
            <a:endParaRPr lang="en-GB" sz="1157">
              <a:latin typeface="Arial Nova" panose="020B0504020202020204" pitchFamily="34" charset="0"/>
              <a:cs typeface="Arial" panose="020B0604020202020204" pitchFamily="34" charset="0"/>
            </a:endParaRPr>
          </a:p>
          <a:p>
            <a:r>
              <a:rPr lang="en-GB" sz="1157">
                <a:latin typeface="Arial Nova" panose="020B0504020202020204" pitchFamily="34" charset="0"/>
                <a:cs typeface="Arial" panose="020B0604020202020204" pitchFamily="34" charset="0"/>
              </a:rPr>
              <a:t>Further information on working for DLUHC can be found on </a:t>
            </a:r>
            <a:r>
              <a:rPr lang="en-GB" sz="1157" b="1">
                <a:latin typeface="Arial Nova" panose="020B0504020202020204" pitchFamily="34" charset="0"/>
                <a:cs typeface="Arial" panose="020B0604020202020204" pitchFamily="34" charset="0"/>
              </a:rPr>
              <a:t>our page on the new Civil Service careers website</a:t>
            </a:r>
            <a:r>
              <a:rPr lang="en-GB" sz="1157">
                <a:latin typeface="Arial Nova" panose="020B0504020202020204" pitchFamily="34" charset="0"/>
                <a:cs typeface="Arial" panose="020B0604020202020204" pitchFamily="34" charset="0"/>
              </a:rPr>
              <a:t>:</a:t>
            </a:r>
          </a:p>
          <a:p>
            <a:r>
              <a:rPr lang="en-GB" sz="1157">
                <a:latin typeface="Arial Nova" panose="020B0504020202020204" pitchFamily="34" charset="0"/>
                <a:cs typeface="Arial" panose="020B0604020202020204" pitchFamily="34" charset="0"/>
                <a:hlinkClick r:id="rId11"/>
              </a:rPr>
              <a:t>https://www.civil-service-careers.gov.uk/departments/working-for-the-department-for-levelling-up-housing-and-communities/</a:t>
            </a:r>
            <a:r>
              <a:rPr lang="en-GB" sz="1157">
                <a:latin typeface="Arial Nova" panose="020B0504020202020204" pitchFamily="34" charset="0"/>
                <a:cs typeface="Arial" panose="020B0604020202020204" pitchFamily="34" charset="0"/>
              </a:rPr>
              <a:t> </a:t>
            </a:r>
            <a:endParaRPr lang="en-GB" sz="1102">
              <a:latin typeface="Arial Nova" panose="020B0504020202020204" pitchFamily="34" charset="0"/>
              <a:cs typeface="Arial" panose="020B0604020202020204" pitchFamily="34" charset="0"/>
            </a:endParaRPr>
          </a:p>
          <a:p>
            <a:endParaRPr lang="en-GB" sz="1102">
              <a:latin typeface="Arial Nova" panose="020B0504020202020204" pitchFamily="34" charset="0"/>
              <a:cs typeface="Arial" panose="020B0604020202020204" pitchFamily="34" charset="0"/>
            </a:endParaRPr>
          </a:p>
        </p:txBody>
      </p:sp>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4111" y="5966054"/>
            <a:ext cx="2791202" cy="1372342"/>
          </a:xfrm>
          <a:prstGeom prst="rect">
            <a:avLst/>
          </a:prstGeom>
        </p:spPr>
      </p:pic>
      <p:sp>
        <p:nvSpPr>
          <p:cNvPr id="21" name="Rectangle 20"/>
          <p:cNvSpPr/>
          <p:nvPr/>
        </p:nvSpPr>
        <p:spPr>
          <a:xfrm>
            <a:off x="5425280" y="641972"/>
            <a:ext cx="4762529" cy="6789136"/>
          </a:xfrm>
          <a:prstGeom prst="rect">
            <a:avLst/>
          </a:prstGeom>
          <a:noFill/>
          <a:ln>
            <a:solidFill>
              <a:srgbClr val="062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84">
              <a:latin typeface="Arial Nova" panose="020B0504020202020204" pitchFamily="34" charset="0"/>
            </a:endParaRPr>
          </a:p>
        </p:txBody>
      </p:sp>
      <p:sp>
        <p:nvSpPr>
          <p:cNvPr id="26" name="object 15">
            <a:hlinkClick r:id="rId13" action="ppaction://hlinksldjump"/>
          </p:cNvPr>
          <p:cNvSpPr txBox="1"/>
          <p:nvPr/>
        </p:nvSpPr>
        <p:spPr>
          <a:xfrm>
            <a:off x="424626" y="163890"/>
            <a:ext cx="9763187" cy="329770"/>
          </a:xfrm>
          <a:prstGeom prst="rect">
            <a:avLst/>
          </a:prstGeom>
          <a:solidFill>
            <a:srgbClr val="062058"/>
          </a:solidFill>
          <a:ln>
            <a:solidFill>
              <a:schemeClr val="bg1">
                <a:lumMod val="50000"/>
              </a:schemeClr>
            </a:solidFill>
          </a:ln>
        </p:spPr>
        <p:txBody>
          <a:bodyPr wrap="square" rtlCol="0">
            <a:spAutoFit/>
          </a:bodyPr>
          <a:lstStyle>
            <a:defPPr>
              <a:defRPr lang="en-US"/>
            </a:defPPr>
            <a:lvl1pPr algn="ctr">
              <a:defRPr sz="1400" b="1">
                <a:solidFill>
                  <a:schemeClr val="bg1"/>
                </a:solidFill>
              </a:defRPr>
            </a:lvl1pPr>
          </a:lstStyle>
          <a:p>
            <a:r>
              <a:rPr lang="en-GB" sz="1543">
                <a:latin typeface="Arial Nova" panose="020B0504020202020204" pitchFamily="34" charset="0"/>
              </a:rPr>
              <a:t>Further Information</a:t>
            </a:r>
            <a:endParaRPr sz="1543">
              <a:latin typeface="Arial Nova" panose="020B0504020202020204" pitchFamily="34" charset="0"/>
            </a:endParaRPr>
          </a:p>
        </p:txBody>
      </p:sp>
      <p:pic>
        <p:nvPicPr>
          <p:cNvPr id="10" name="Picture 9" descr="A building with many windows&#10;&#10;Description automatically generated with low confidence">
            <a:extLst>
              <a:ext uri="{FF2B5EF4-FFF2-40B4-BE49-F238E27FC236}">
                <a16:creationId xmlns:a16="http://schemas.microsoft.com/office/drawing/2014/main" id="{0EB77E33-C8E8-45F3-A2FB-C83B8263968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1572"/>
          <a:stretch/>
        </p:blipFill>
        <p:spPr>
          <a:xfrm>
            <a:off x="3475426" y="6052769"/>
            <a:ext cx="1734534" cy="1275123"/>
          </a:xfrm>
          <a:prstGeom prst="rect">
            <a:avLst/>
          </a:prstGeom>
        </p:spPr>
      </p:pic>
    </p:spTree>
    <p:extLst>
      <p:ext uri="{BB962C8B-B14F-4D97-AF65-F5344CB8AC3E}">
        <p14:creationId xmlns:p14="http://schemas.microsoft.com/office/powerpoint/2010/main" val="26467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8DF6D0-CE90-4A38-8338-C42866E532C1}"/>
              </a:ext>
            </a:extLst>
          </p:cNvPr>
          <p:cNvSpPr/>
          <p:nvPr/>
        </p:nvSpPr>
        <p:spPr>
          <a:xfrm>
            <a:off x="467431" y="156058"/>
            <a:ext cx="2820835" cy="2207220"/>
          </a:xfrm>
          <a:prstGeom prst="rect">
            <a:avLst/>
          </a:prstGeom>
          <a:solidFill>
            <a:srgbClr val="23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u="sng">
              <a:uFill>
                <a:solidFill>
                  <a:srgbClr val="23305D"/>
                </a:solidFill>
              </a:u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endParaRPr>
          </a:p>
          <a:p>
            <a:pPr algn="ctr"/>
            <a:endParaRPr lang="en-GB" sz="1800" b="1" u="sng">
              <a:uFill>
                <a:solidFill>
                  <a:srgbClr val="23305D"/>
                </a:solidFill>
              </a:u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endParaRPr>
          </a:p>
          <a:p>
            <a:pPr algn="ctr"/>
            <a:endParaRPr lang="en-GB" sz="1800" b="1" u="sng">
              <a:uFill>
                <a:solidFill>
                  <a:srgbClr val="23305D"/>
                </a:solidFill>
              </a:u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endParaRPr>
          </a:p>
          <a:p>
            <a:pPr algn="ctr"/>
            <a:endParaRPr lang="en-GB" sz="1800" b="1" u="sng">
              <a:uFill>
                <a:solidFill>
                  <a:srgbClr val="23305D"/>
                </a:solidFill>
              </a:u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endParaRPr>
          </a:p>
          <a:p>
            <a:pPr algn="ctr"/>
            <a:endParaRPr lang="en-GB" sz="1800" b="1" u="sng">
              <a:uFill>
                <a:solidFill>
                  <a:srgbClr val="23305D"/>
                </a:solidFill>
              </a:u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endParaRPr>
          </a:p>
          <a:p>
            <a:pPr algn="ctr"/>
            <a:r>
              <a:rPr lang="en-GB" sz="1800" b="1" u="sng">
                <a:uFill>
                  <a:solidFill>
                    <a:srgbClr val="23305D"/>
                  </a:solidFill>
                </a:uFill>
                <a:latin typeface="Arial Nova" panose="020B0504020202020204" pitchFamily="34" charset="0"/>
                <a:hlinkClick r:id="rId3" action="ppaction://hlinksldjump">
                  <a:extLst>
                    <a:ext uri="{A12FA001-AC4F-418D-AE19-62706E023703}">
                      <ahyp:hlinkClr xmlns:ahyp="http://schemas.microsoft.com/office/drawing/2018/hyperlinkcolor" val="tx"/>
                    </a:ext>
                  </a:extLst>
                </a:hlinkClick>
              </a:rPr>
              <a:t>Welcome</a:t>
            </a:r>
            <a:endParaRPr lang="en-GB">
              <a:latin typeface="Arial Nova" panose="020B0504020202020204" pitchFamily="34" charset="0"/>
            </a:endParaRPr>
          </a:p>
        </p:txBody>
      </p:sp>
      <p:sp>
        <p:nvSpPr>
          <p:cNvPr id="11" name="TextBox 10">
            <a:extLst>
              <a:ext uri="{FF2B5EF4-FFF2-40B4-BE49-F238E27FC236}">
                <a16:creationId xmlns:a16="http://schemas.microsoft.com/office/drawing/2014/main" id="{20FFB5F2-29F1-304E-8619-D02B2B99D474}"/>
              </a:ext>
            </a:extLst>
          </p:cNvPr>
          <p:cNvSpPr txBox="1"/>
          <p:nvPr/>
        </p:nvSpPr>
        <p:spPr>
          <a:xfrm>
            <a:off x="726447" y="3089709"/>
            <a:ext cx="3075532" cy="1354217"/>
          </a:xfrm>
          <a:prstGeom prst="rect">
            <a:avLst/>
          </a:prstGeom>
          <a:noFill/>
        </p:spPr>
        <p:txBody>
          <a:bodyPr wrap="square" lIns="0" tIns="0" rIns="0" bIns="0" rtlCol="0">
            <a:spAutoFit/>
          </a:bodyPr>
          <a:lstStyle/>
          <a:p>
            <a:r>
              <a:rPr lang="en-US" sz="4400" b="1">
                <a:solidFill>
                  <a:schemeClr val="bg1"/>
                </a:solidFill>
                <a:latin typeface="Arial Nova" panose="020B0504020202020204" pitchFamily="34" charset="0"/>
                <a:cs typeface="Arial" panose="020B0604020202020204" pitchFamily="34" charset="0"/>
              </a:rPr>
              <a:t>Candidate</a:t>
            </a:r>
            <a:br>
              <a:rPr lang="en-US" sz="4400" b="1">
                <a:solidFill>
                  <a:schemeClr val="bg1"/>
                </a:solidFill>
                <a:latin typeface="Arial Nova" panose="020B0504020202020204" pitchFamily="34" charset="0"/>
                <a:cs typeface="Arial" panose="020B0604020202020204" pitchFamily="34" charset="0"/>
              </a:rPr>
            </a:br>
            <a:r>
              <a:rPr lang="en-US" sz="4400" b="1">
                <a:solidFill>
                  <a:schemeClr val="bg1"/>
                </a:solidFill>
                <a:latin typeface="Arial Nova" panose="020B0504020202020204" pitchFamily="34" charset="0"/>
                <a:cs typeface="Arial" panose="020B0604020202020204" pitchFamily="34" charset="0"/>
              </a:rPr>
              <a:t>Pack</a:t>
            </a:r>
          </a:p>
        </p:txBody>
      </p:sp>
      <p:sp>
        <p:nvSpPr>
          <p:cNvPr id="10" name="Rectangle 9">
            <a:extLst>
              <a:ext uri="{FF2B5EF4-FFF2-40B4-BE49-F238E27FC236}">
                <a16:creationId xmlns:a16="http://schemas.microsoft.com/office/drawing/2014/main" id="{B57D97D2-3D8E-4541-A6E5-00361D5E38C7}"/>
              </a:ext>
            </a:extLst>
          </p:cNvPr>
          <p:cNvSpPr/>
          <p:nvPr/>
        </p:nvSpPr>
        <p:spPr>
          <a:xfrm>
            <a:off x="3890880" y="156057"/>
            <a:ext cx="2820837" cy="2207222"/>
          </a:xfrm>
          <a:prstGeom prst="rect">
            <a:avLst/>
          </a:prstGeom>
          <a:solidFill>
            <a:srgbClr val="23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a:uFill>
                <a:solidFill>
                  <a:srgbClr val="23305D"/>
                </a:solidFill>
              </a:uFill>
              <a:latin typeface="Arial Nova" panose="020B0504020202020204" pitchFamily="34" charset="0"/>
              <a:hlinkClick r:id="rId4"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4"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4"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4"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4"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4"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4" action="ppaction://hlinksldjump">
                <a:extLst>
                  <a:ext uri="{A12FA001-AC4F-418D-AE19-62706E023703}">
                    <ahyp:hlinkClr xmlns:ahyp="http://schemas.microsoft.com/office/drawing/2018/hyperlinkcolor" val="tx"/>
                  </a:ext>
                </a:extLst>
              </a:hlinkClick>
            </a:endParaRPr>
          </a:p>
          <a:p>
            <a:pPr algn="ctr"/>
            <a:r>
              <a:rPr lang="en-GB" b="1" u="sng">
                <a:uFill>
                  <a:solidFill>
                    <a:srgbClr val="23305D"/>
                  </a:solidFill>
                </a:uFill>
                <a:latin typeface="Arial Nova" panose="020B0504020202020204" pitchFamily="34" charset="0"/>
                <a:hlinkClick r:id="rId4" action="ppaction://hlinksldjump">
                  <a:extLst>
                    <a:ext uri="{A12FA001-AC4F-418D-AE19-62706E023703}">
                      <ahyp:hlinkClr xmlns:ahyp="http://schemas.microsoft.com/office/drawing/2018/hyperlinkcolor" val="tx"/>
                    </a:ext>
                  </a:extLst>
                </a:hlinkClick>
              </a:rPr>
              <a:t>Our Priorities</a:t>
            </a:r>
            <a:endParaRPr lang="en-GB" b="1" u="sng">
              <a:uFill>
                <a:solidFill>
                  <a:srgbClr val="23305D"/>
                </a:solidFill>
              </a:uFill>
              <a:latin typeface="Arial Nova" panose="020B0504020202020204" pitchFamily="34" charset="0"/>
            </a:endParaRPr>
          </a:p>
        </p:txBody>
      </p:sp>
      <p:sp>
        <p:nvSpPr>
          <p:cNvPr id="12" name="Rectangle 11">
            <a:extLst>
              <a:ext uri="{FF2B5EF4-FFF2-40B4-BE49-F238E27FC236}">
                <a16:creationId xmlns:a16="http://schemas.microsoft.com/office/drawing/2014/main" id="{E34AD456-AE6C-48ED-8DFA-F0307D1CF994}"/>
              </a:ext>
            </a:extLst>
          </p:cNvPr>
          <p:cNvSpPr/>
          <p:nvPr/>
        </p:nvSpPr>
        <p:spPr>
          <a:xfrm>
            <a:off x="7244486" y="156057"/>
            <a:ext cx="2820835" cy="2207222"/>
          </a:xfrm>
          <a:prstGeom prst="rect">
            <a:avLst/>
          </a:prstGeom>
          <a:solidFill>
            <a:srgbClr val="23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a:solidFill>
                <a:schemeClr val="bg1"/>
              </a:solidFill>
              <a:uFill>
                <a:solidFill>
                  <a:srgbClr val="23305D"/>
                </a:solidFill>
              </a:uFill>
              <a:latin typeface="Arial Nova" panose="020B0504020202020204" pitchFamily="34" charset="0"/>
            </a:endParaRPr>
          </a:p>
          <a:p>
            <a:pPr algn="ctr"/>
            <a:endParaRPr lang="en-GB" b="1" u="sng">
              <a:solidFill>
                <a:schemeClr val="bg1"/>
              </a:solidFill>
              <a:uFill>
                <a:solidFill>
                  <a:srgbClr val="23305D"/>
                </a:solidFill>
              </a:uFill>
              <a:latin typeface="Arial Nova" panose="020B0504020202020204" pitchFamily="34" charset="0"/>
            </a:endParaRPr>
          </a:p>
          <a:p>
            <a:pPr algn="ctr"/>
            <a:endParaRPr lang="en-GB" b="1" u="sng">
              <a:solidFill>
                <a:schemeClr val="bg1"/>
              </a:solidFill>
              <a:uFill>
                <a:solidFill>
                  <a:srgbClr val="23305D"/>
                </a:solidFill>
              </a:uFill>
              <a:latin typeface="Arial Nova" panose="020B0504020202020204" pitchFamily="34" charset="0"/>
            </a:endParaRPr>
          </a:p>
          <a:p>
            <a:pPr algn="ctr"/>
            <a:endParaRPr lang="en-GB" b="1" u="sng">
              <a:solidFill>
                <a:schemeClr val="bg1"/>
              </a:solidFill>
              <a:uFill>
                <a:solidFill>
                  <a:srgbClr val="23305D"/>
                </a:solidFill>
              </a:uFill>
              <a:latin typeface="Arial Nova" panose="020B0504020202020204" pitchFamily="34" charset="0"/>
            </a:endParaRPr>
          </a:p>
          <a:p>
            <a:pPr algn="ctr"/>
            <a:endParaRPr lang="en-GB" b="1" u="sng">
              <a:solidFill>
                <a:schemeClr val="bg1"/>
              </a:solidFill>
              <a:uFill>
                <a:solidFill>
                  <a:srgbClr val="23305D"/>
                </a:solidFill>
              </a:uFill>
              <a:latin typeface="Arial Nova" panose="020B0504020202020204" pitchFamily="34" charset="0"/>
            </a:endParaRPr>
          </a:p>
          <a:p>
            <a:pPr algn="ctr"/>
            <a:endParaRPr lang="en-GB" b="1" u="sng">
              <a:solidFill>
                <a:schemeClr val="bg1"/>
              </a:solidFill>
              <a:uFill>
                <a:solidFill>
                  <a:srgbClr val="23305D"/>
                </a:solidFill>
              </a:uFill>
              <a:latin typeface="Arial Nova" panose="020B0504020202020204" pitchFamily="34" charset="0"/>
            </a:endParaRPr>
          </a:p>
          <a:p>
            <a:pPr algn="ctr"/>
            <a:endParaRPr lang="en-GB" b="1" u="sng">
              <a:solidFill>
                <a:schemeClr val="bg1"/>
              </a:solidFill>
              <a:uFill>
                <a:solidFill>
                  <a:srgbClr val="23305D"/>
                </a:solidFill>
              </a:uFill>
              <a:latin typeface="Arial Nova" panose="020B0504020202020204" pitchFamily="34" charset="0"/>
            </a:endParaRPr>
          </a:p>
          <a:p>
            <a:pPr algn="ctr"/>
            <a:r>
              <a:rPr lang="en-GB" b="1" u="sng">
                <a:solidFill>
                  <a:schemeClr val="bg1"/>
                </a:solidFill>
                <a:uFill>
                  <a:solidFill>
                    <a:srgbClr val="23305D"/>
                  </a:solidFill>
                </a:uFill>
                <a:latin typeface="Arial Nova" panose="020B0504020202020204" pitchFamily="34" charset="0"/>
                <a:hlinkClick r:id="rId5" action="ppaction://hlinksldjump">
                  <a:extLst>
                    <a:ext uri="{A12FA001-AC4F-418D-AE19-62706E023703}">
                      <ahyp:hlinkClr xmlns:ahyp="http://schemas.microsoft.com/office/drawing/2018/hyperlinkcolor" val="tx"/>
                    </a:ext>
                  </a:extLst>
                </a:hlinkClick>
              </a:rPr>
              <a:t>Senior Leadership Team</a:t>
            </a:r>
            <a:endParaRPr lang="en-GB" b="1" u="sng">
              <a:solidFill>
                <a:schemeClr val="bg1"/>
              </a:solidFill>
              <a:uFill>
                <a:solidFill>
                  <a:srgbClr val="23305D"/>
                </a:solidFill>
              </a:uFill>
              <a:latin typeface="Arial Nova" panose="020B0504020202020204" pitchFamily="34" charset="0"/>
            </a:endParaRPr>
          </a:p>
        </p:txBody>
      </p:sp>
      <p:sp>
        <p:nvSpPr>
          <p:cNvPr id="13" name="Rectangle 12">
            <a:extLst>
              <a:ext uri="{FF2B5EF4-FFF2-40B4-BE49-F238E27FC236}">
                <a16:creationId xmlns:a16="http://schemas.microsoft.com/office/drawing/2014/main" id="{1F7AB8B0-A62D-42B2-BF9F-EC127941538D}"/>
              </a:ext>
            </a:extLst>
          </p:cNvPr>
          <p:cNvSpPr/>
          <p:nvPr/>
        </p:nvSpPr>
        <p:spPr>
          <a:xfrm>
            <a:off x="467432" y="2627805"/>
            <a:ext cx="2820835" cy="2299732"/>
          </a:xfrm>
          <a:prstGeom prst="rect">
            <a:avLst/>
          </a:prstGeom>
          <a:solidFill>
            <a:srgbClr val="23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a:uFill>
                <a:solidFill>
                  <a:srgbClr val="23305D"/>
                </a:solidFill>
              </a:uFill>
              <a:latin typeface="Arial Nova" panose="020B0504020202020204" pitchFamily="34" charset="0"/>
              <a:hlinkClick r:id="rId6"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6"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6"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6"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6"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6"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6" action="ppaction://hlinksldjump">
                <a:extLst>
                  <a:ext uri="{A12FA001-AC4F-418D-AE19-62706E023703}">
                    <ahyp:hlinkClr xmlns:ahyp="http://schemas.microsoft.com/office/drawing/2018/hyperlinkcolor" val="tx"/>
                  </a:ext>
                </a:extLst>
              </a:hlinkClick>
            </a:endParaRPr>
          </a:p>
          <a:p>
            <a:pPr algn="ctr"/>
            <a:r>
              <a:rPr lang="en-GB" b="1" u="sng">
                <a:uFill>
                  <a:solidFill>
                    <a:srgbClr val="23305D"/>
                  </a:solidFill>
                </a:uFill>
                <a:latin typeface="Arial Nova" panose="020B0504020202020204" pitchFamily="34" charset="0"/>
                <a:hlinkClick r:id="rId6" action="ppaction://hlinksldjump">
                  <a:extLst>
                    <a:ext uri="{A12FA001-AC4F-418D-AE19-62706E023703}">
                      <ahyp:hlinkClr xmlns:ahyp="http://schemas.microsoft.com/office/drawing/2018/hyperlinkcolor" val="tx"/>
                    </a:ext>
                  </a:extLst>
                </a:hlinkClick>
              </a:rPr>
              <a:t>Beyond Whitehall</a:t>
            </a:r>
            <a:endParaRPr lang="en-GB" b="1" u="sng">
              <a:uFill>
                <a:solidFill>
                  <a:srgbClr val="23305D"/>
                </a:solidFill>
              </a:uFill>
              <a:latin typeface="Arial Nova" panose="020B0504020202020204" pitchFamily="34" charset="0"/>
            </a:endParaRPr>
          </a:p>
        </p:txBody>
      </p:sp>
      <p:sp>
        <p:nvSpPr>
          <p:cNvPr id="14" name="Rectangle 13">
            <a:extLst>
              <a:ext uri="{FF2B5EF4-FFF2-40B4-BE49-F238E27FC236}">
                <a16:creationId xmlns:a16="http://schemas.microsoft.com/office/drawing/2014/main" id="{54064BBB-C86A-4F13-93DA-9FADBA3DD73E}"/>
              </a:ext>
            </a:extLst>
          </p:cNvPr>
          <p:cNvSpPr/>
          <p:nvPr/>
        </p:nvSpPr>
        <p:spPr>
          <a:xfrm>
            <a:off x="3890881" y="2627805"/>
            <a:ext cx="2820835" cy="2299732"/>
          </a:xfrm>
          <a:prstGeom prst="rect">
            <a:avLst/>
          </a:prstGeom>
          <a:solidFill>
            <a:srgbClr val="23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a:uFill>
                <a:solidFill>
                  <a:srgbClr val="23305D"/>
                </a:solidFill>
              </a:uFill>
              <a:latin typeface="Arial Nova" panose="020B0504020202020204" pitchFamily="34" charset="0"/>
              <a:hlinkClick r:id="rId7"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7"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7"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7"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7"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7"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7" action="ppaction://hlinksldjump">
                <a:extLst>
                  <a:ext uri="{A12FA001-AC4F-418D-AE19-62706E023703}">
                    <ahyp:hlinkClr xmlns:ahyp="http://schemas.microsoft.com/office/drawing/2018/hyperlinkcolor" val="tx"/>
                  </a:ext>
                </a:extLst>
              </a:hlinkClick>
            </a:endParaRPr>
          </a:p>
          <a:p>
            <a:pPr algn="ctr"/>
            <a:r>
              <a:rPr lang="en-GB" b="1" u="sng">
                <a:uFill>
                  <a:solidFill>
                    <a:srgbClr val="23305D"/>
                  </a:solidFill>
                </a:uFill>
                <a:latin typeface="Arial Nova" panose="020B0504020202020204" pitchFamily="34" charset="0"/>
                <a:hlinkClick r:id="rId7" action="ppaction://hlinksldjump">
                  <a:extLst>
                    <a:ext uri="{A12FA001-AC4F-418D-AE19-62706E023703}">
                      <ahyp:hlinkClr xmlns:ahyp="http://schemas.microsoft.com/office/drawing/2018/hyperlinkcolor" val="tx"/>
                    </a:ext>
                  </a:extLst>
                </a:hlinkClick>
              </a:rPr>
              <a:t>Employee Benefits</a:t>
            </a:r>
            <a:endParaRPr lang="en-GB" b="1" u="sng">
              <a:uFill>
                <a:solidFill>
                  <a:srgbClr val="23305D"/>
                </a:solidFill>
              </a:uFill>
              <a:latin typeface="Arial Nova" panose="020B0504020202020204" pitchFamily="34" charset="0"/>
            </a:endParaRPr>
          </a:p>
        </p:txBody>
      </p:sp>
      <p:sp>
        <p:nvSpPr>
          <p:cNvPr id="15" name="Rectangle 14">
            <a:extLst>
              <a:ext uri="{FF2B5EF4-FFF2-40B4-BE49-F238E27FC236}">
                <a16:creationId xmlns:a16="http://schemas.microsoft.com/office/drawing/2014/main" id="{881488BC-4EAE-4330-A71F-9F1EDE097DDA}"/>
              </a:ext>
            </a:extLst>
          </p:cNvPr>
          <p:cNvSpPr/>
          <p:nvPr/>
        </p:nvSpPr>
        <p:spPr>
          <a:xfrm>
            <a:off x="7244487" y="2627804"/>
            <a:ext cx="2820835" cy="2299732"/>
          </a:xfrm>
          <a:prstGeom prst="rect">
            <a:avLst/>
          </a:prstGeom>
          <a:solidFill>
            <a:srgbClr val="23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a:uFill>
                <a:solidFill>
                  <a:srgbClr val="23305D"/>
                </a:solidFill>
              </a:uFill>
              <a:latin typeface="Arial Nova" panose="020B0504020202020204" pitchFamily="34" charset="0"/>
              <a:hlinkClick r:id="rId8"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8"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8"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8"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8"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8"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8" action="ppaction://hlinksldjump">
                <a:extLst>
                  <a:ext uri="{A12FA001-AC4F-418D-AE19-62706E023703}">
                    <ahyp:hlinkClr xmlns:ahyp="http://schemas.microsoft.com/office/drawing/2018/hyperlinkcolor" val="tx"/>
                  </a:ext>
                </a:extLst>
              </a:hlinkClick>
            </a:endParaRPr>
          </a:p>
          <a:p>
            <a:pPr algn="ctr"/>
            <a:r>
              <a:rPr lang="en-GB" b="1" u="sng">
                <a:uFill>
                  <a:solidFill>
                    <a:srgbClr val="23305D"/>
                  </a:solidFill>
                </a:uFill>
                <a:latin typeface="Arial Nova" panose="020B0504020202020204" pitchFamily="34" charset="0"/>
                <a:hlinkClick r:id="rId8" action="ppaction://hlinksldjump">
                  <a:extLst>
                    <a:ext uri="{A12FA001-AC4F-418D-AE19-62706E023703}">
                      <ahyp:hlinkClr xmlns:ahyp="http://schemas.microsoft.com/office/drawing/2018/hyperlinkcolor" val="tx"/>
                    </a:ext>
                  </a:extLst>
                </a:hlinkClick>
              </a:rPr>
              <a:t>We are for everyone</a:t>
            </a:r>
            <a:endParaRPr lang="en-GB" b="1" u="sng">
              <a:uFill>
                <a:solidFill>
                  <a:srgbClr val="23305D"/>
                </a:solidFill>
              </a:uFill>
              <a:latin typeface="Arial Nova" panose="020B0504020202020204" pitchFamily="34" charset="0"/>
            </a:endParaRPr>
          </a:p>
        </p:txBody>
      </p:sp>
      <p:sp>
        <p:nvSpPr>
          <p:cNvPr id="17" name="Rectangle 16">
            <a:extLst>
              <a:ext uri="{FF2B5EF4-FFF2-40B4-BE49-F238E27FC236}">
                <a16:creationId xmlns:a16="http://schemas.microsoft.com/office/drawing/2014/main" id="{00BBDBFE-B13D-4C3F-AEE8-1DB82DDD1496}"/>
              </a:ext>
            </a:extLst>
          </p:cNvPr>
          <p:cNvSpPr/>
          <p:nvPr/>
        </p:nvSpPr>
        <p:spPr>
          <a:xfrm>
            <a:off x="467433" y="5218551"/>
            <a:ext cx="2820835" cy="2096649"/>
          </a:xfrm>
          <a:prstGeom prst="rect">
            <a:avLst/>
          </a:prstGeom>
          <a:solidFill>
            <a:srgbClr val="23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a:uFill>
                <a:solidFill>
                  <a:srgbClr val="23305D"/>
                </a:solidFill>
              </a:uFill>
              <a:latin typeface="Arial Nova" panose="020B0504020202020204" pitchFamily="34" charset="0"/>
              <a:hlinkClick r:id="rId9"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9"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9"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9"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9" action="ppaction://hlinksldjump">
                <a:extLst>
                  <a:ext uri="{A12FA001-AC4F-418D-AE19-62706E023703}">
                    <ahyp:hlinkClr xmlns:ahyp="http://schemas.microsoft.com/office/drawing/2018/hyperlinkcolor" val="tx"/>
                  </a:ext>
                </a:extLst>
              </a:hlinkClick>
            </a:endParaRPr>
          </a:p>
          <a:p>
            <a:pPr algn="ctr"/>
            <a:r>
              <a:rPr lang="en-GB" b="1" u="sng">
                <a:uFill>
                  <a:solidFill>
                    <a:srgbClr val="23305D"/>
                  </a:solidFill>
                </a:uFill>
                <a:latin typeface="Arial Nova" panose="020B0504020202020204" pitchFamily="34" charset="0"/>
                <a:hlinkClick r:id="rId9" action="ppaction://hlinksldjump">
                  <a:extLst>
                    <a:ext uri="{A12FA001-AC4F-418D-AE19-62706E023703}">
                      <ahyp:hlinkClr xmlns:ahyp="http://schemas.microsoft.com/office/drawing/2018/hyperlinkcolor" val="tx"/>
                    </a:ext>
                  </a:extLst>
                </a:hlinkClick>
              </a:rPr>
              <a:t>Guaranteed Interview</a:t>
            </a:r>
          </a:p>
          <a:p>
            <a:pPr algn="ctr"/>
            <a:r>
              <a:rPr lang="en-GB" b="1" u="sng">
                <a:uFill>
                  <a:solidFill>
                    <a:srgbClr val="23305D"/>
                  </a:solidFill>
                </a:uFill>
                <a:latin typeface="Arial Nova" panose="020B0504020202020204" pitchFamily="34" charset="0"/>
                <a:hlinkClick r:id="rId9" action="ppaction://hlinksldjump">
                  <a:extLst>
                    <a:ext uri="{A12FA001-AC4F-418D-AE19-62706E023703}">
                      <ahyp:hlinkClr xmlns:ahyp="http://schemas.microsoft.com/office/drawing/2018/hyperlinkcolor" val="tx"/>
                    </a:ext>
                  </a:extLst>
                </a:hlinkClick>
              </a:rPr>
              <a:t>Scheme</a:t>
            </a:r>
            <a:r>
              <a:rPr lang="en-GB" b="1" u="sng">
                <a:uFill>
                  <a:solidFill>
                    <a:srgbClr val="23305D"/>
                  </a:solidFill>
                </a:uFill>
                <a:latin typeface="Arial Nova" panose="020B0504020202020204" pitchFamily="34" charset="0"/>
              </a:rPr>
              <a:t>s</a:t>
            </a:r>
          </a:p>
        </p:txBody>
      </p:sp>
      <p:sp>
        <p:nvSpPr>
          <p:cNvPr id="18" name="Rectangle 17">
            <a:extLst>
              <a:ext uri="{FF2B5EF4-FFF2-40B4-BE49-F238E27FC236}">
                <a16:creationId xmlns:a16="http://schemas.microsoft.com/office/drawing/2014/main" id="{ABCA4566-6043-4B07-9461-FC02C3363FB0}"/>
              </a:ext>
            </a:extLst>
          </p:cNvPr>
          <p:cNvSpPr/>
          <p:nvPr/>
        </p:nvSpPr>
        <p:spPr>
          <a:xfrm>
            <a:off x="3890882" y="5211190"/>
            <a:ext cx="2820835" cy="2104010"/>
          </a:xfrm>
          <a:prstGeom prst="rect">
            <a:avLst/>
          </a:prstGeom>
          <a:solidFill>
            <a:srgbClr val="23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a:uFill>
                <a:solidFill>
                  <a:srgbClr val="23305D"/>
                </a:solidFill>
              </a:uFill>
              <a:latin typeface="Arial Nova" panose="020B0504020202020204" pitchFamily="34" charset="0"/>
              <a:hlinkClick r:id="rId10"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10"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10"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10"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10"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10" action="ppaction://hlinksldjump">
                <a:extLst>
                  <a:ext uri="{A12FA001-AC4F-418D-AE19-62706E023703}">
                    <ahyp:hlinkClr xmlns:ahyp="http://schemas.microsoft.com/office/drawing/2018/hyperlinkcolor" val="tx"/>
                  </a:ext>
                </a:extLst>
              </a:hlinkClick>
            </a:endParaRPr>
          </a:p>
          <a:p>
            <a:pPr algn="ctr"/>
            <a:r>
              <a:rPr lang="en-GB" b="1" u="sng">
                <a:uFill>
                  <a:solidFill>
                    <a:srgbClr val="23305D"/>
                  </a:solidFill>
                </a:uFill>
                <a:latin typeface="Arial Nova" panose="020B0504020202020204" pitchFamily="34" charset="0"/>
                <a:hlinkClick r:id="rId10" action="ppaction://hlinksldjump">
                  <a:extLst>
                    <a:ext uri="{A12FA001-AC4F-418D-AE19-62706E023703}">
                      <ahyp:hlinkClr xmlns:ahyp="http://schemas.microsoft.com/office/drawing/2018/hyperlinkcolor" val="tx"/>
                    </a:ext>
                  </a:extLst>
                </a:hlinkClick>
              </a:rPr>
              <a:t>How to apply</a:t>
            </a:r>
            <a:endParaRPr lang="en-GB" b="1" u="sng">
              <a:uFill>
                <a:solidFill>
                  <a:srgbClr val="23305D"/>
                </a:solidFill>
              </a:uFill>
              <a:latin typeface="Arial Nova" panose="020B0504020202020204" pitchFamily="34" charset="0"/>
            </a:endParaRPr>
          </a:p>
        </p:txBody>
      </p:sp>
      <p:sp>
        <p:nvSpPr>
          <p:cNvPr id="19" name="Rectangle 18">
            <a:extLst>
              <a:ext uri="{FF2B5EF4-FFF2-40B4-BE49-F238E27FC236}">
                <a16:creationId xmlns:a16="http://schemas.microsoft.com/office/drawing/2014/main" id="{A8A64F7E-3F1B-43B7-9958-862D118AB10C}"/>
              </a:ext>
            </a:extLst>
          </p:cNvPr>
          <p:cNvSpPr/>
          <p:nvPr/>
        </p:nvSpPr>
        <p:spPr>
          <a:xfrm>
            <a:off x="7284596" y="5196395"/>
            <a:ext cx="2820835" cy="2104010"/>
          </a:xfrm>
          <a:prstGeom prst="rect">
            <a:avLst/>
          </a:prstGeom>
          <a:solidFill>
            <a:srgbClr val="2330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u="sng">
              <a:uFill>
                <a:solidFill>
                  <a:srgbClr val="23305D"/>
                </a:solidFill>
              </a:uFill>
              <a:latin typeface="Arial Nova" panose="020B0504020202020204" pitchFamily="34" charset="0"/>
              <a:hlinkClick r:id="rId11"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11"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11"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11"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11" action="ppaction://hlinksldjump">
                <a:extLst>
                  <a:ext uri="{A12FA001-AC4F-418D-AE19-62706E023703}">
                    <ahyp:hlinkClr xmlns:ahyp="http://schemas.microsoft.com/office/drawing/2018/hyperlinkcolor" val="tx"/>
                  </a:ext>
                </a:extLst>
              </a:hlinkClick>
            </a:endParaRPr>
          </a:p>
          <a:p>
            <a:pPr algn="ctr"/>
            <a:endParaRPr lang="en-GB" b="1" u="sng">
              <a:uFill>
                <a:solidFill>
                  <a:srgbClr val="23305D"/>
                </a:solidFill>
              </a:uFill>
              <a:latin typeface="Arial Nova" panose="020B0504020202020204" pitchFamily="34" charset="0"/>
              <a:hlinkClick r:id="rId11" action="ppaction://hlinksldjump">
                <a:extLst>
                  <a:ext uri="{A12FA001-AC4F-418D-AE19-62706E023703}">
                    <ahyp:hlinkClr xmlns:ahyp="http://schemas.microsoft.com/office/drawing/2018/hyperlinkcolor" val="tx"/>
                  </a:ext>
                </a:extLst>
              </a:hlinkClick>
            </a:endParaRPr>
          </a:p>
          <a:p>
            <a:pPr algn="ctr"/>
            <a:r>
              <a:rPr lang="en-GB" b="1" u="sng">
                <a:uFill>
                  <a:solidFill>
                    <a:srgbClr val="23305D"/>
                  </a:solidFill>
                </a:uFill>
                <a:latin typeface="Arial Nova" panose="020B0504020202020204" pitchFamily="34" charset="0"/>
                <a:hlinkClick r:id="rId11" action="ppaction://hlinksldjump">
                  <a:extLst>
                    <a:ext uri="{A12FA001-AC4F-418D-AE19-62706E023703}">
                      <ahyp:hlinkClr xmlns:ahyp="http://schemas.microsoft.com/office/drawing/2018/hyperlinkcolor" val="tx"/>
                    </a:ext>
                  </a:extLst>
                </a:hlinkClick>
              </a:rPr>
              <a:t>Other information</a:t>
            </a:r>
            <a:endParaRPr lang="en-GB" b="1" u="sng">
              <a:uFill>
                <a:solidFill>
                  <a:srgbClr val="23305D"/>
                </a:solidFill>
              </a:uFill>
              <a:latin typeface="Arial Nova" panose="020B0504020202020204" pitchFamily="34" charset="0"/>
            </a:endParaRPr>
          </a:p>
        </p:txBody>
      </p:sp>
      <p:pic>
        <p:nvPicPr>
          <p:cNvPr id="23" name="Picture 22" descr="A picture containing text&#10;&#10;Description automatically generated">
            <a:extLst>
              <a:ext uri="{FF2B5EF4-FFF2-40B4-BE49-F238E27FC236}">
                <a16:creationId xmlns:a16="http://schemas.microsoft.com/office/drawing/2014/main" id="{9E90E30B-C1CF-4A43-9A5D-A52BDCA3B8D4}"/>
              </a:ext>
            </a:extLst>
          </p:cNvPr>
          <p:cNvPicPr>
            <a:picLocks noChangeAspect="1"/>
          </p:cNvPicPr>
          <p:nvPr/>
        </p:nvPicPr>
        <p:blipFill rotWithShape="1">
          <a:blip r:embed="rId12"/>
          <a:srcRect t="2397" b="5148"/>
          <a:stretch/>
        </p:blipFill>
        <p:spPr>
          <a:xfrm>
            <a:off x="475049" y="156056"/>
            <a:ext cx="2813219" cy="1824001"/>
          </a:xfrm>
          <a:prstGeom prst="rect">
            <a:avLst/>
          </a:prstGeom>
          <a:ln>
            <a:solidFill>
              <a:schemeClr val="tx1"/>
            </a:solidFill>
          </a:ln>
        </p:spPr>
      </p:pic>
      <p:pic>
        <p:nvPicPr>
          <p:cNvPr id="24" name="Picture 23" descr="A picture containing text&#10;&#10;Description automatically generated">
            <a:extLst>
              <a:ext uri="{FF2B5EF4-FFF2-40B4-BE49-F238E27FC236}">
                <a16:creationId xmlns:a16="http://schemas.microsoft.com/office/drawing/2014/main" id="{A276A5CD-34D2-4473-B677-82A25412A01F}"/>
              </a:ext>
            </a:extLst>
          </p:cNvPr>
          <p:cNvPicPr>
            <a:picLocks noChangeAspect="1"/>
          </p:cNvPicPr>
          <p:nvPr/>
        </p:nvPicPr>
        <p:blipFill>
          <a:blip r:embed="rId13"/>
          <a:stretch>
            <a:fillRect/>
          </a:stretch>
        </p:blipFill>
        <p:spPr>
          <a:xfrm>
            <a:off x="3890880" y="104534"/>
            <a:ext cx="2820835" cy="1833453"/>
          </a:xfrm>
          <a:prstGeom prst="rect">
            <a:avLst/>
          </a:prstGeom>
          <a:ln>
            <a:solidFill>
              <a:schemeClr val="tx1"/>
            </a:solidFill>
          </a:ln>
        </p:spPr>
      </p:pic>
      <p:pic>
        <p:nvPicPr>
          <p:cNvPr id="26" name="Picture 25" descr="A picture containing arrow&#10;&#10;Description automatically generated">
            <a:extLst>
              <a:ext uri="{FF2B5EF4-FFF2-40B4-BE49-F238E27FC236}">
                <a16:creationId xmlns:a16="http://schemas.microsoft.com/office/drawing/2014/main" id="{18911FFB-3220-4818-A4A8-244605ABB50E}"/>
              </a:ext>
            </a:extLst>
          </p:cNvPr>
          <p:cNvPicPr>
            <a:picLocks noChangeAspect="1"/>
          </p:cNvPicPr>
          <p:nvPr/>
        </p:nvPicPr>
        <p:blipFill rotWithShape="1">
          <a:blip r:embed="rId14"/>
          <a:srcRect l="2930" b="6497"/>
          <a:stretch/>
        </p:blipFill>
        <p:spPr>
          <a:xfrm>
            <a:off x="7284597" y="5192061"/>
            <a:ext cx="2820834" cy="1724795"/>
          </a:xfrm>
          <a:prstGeom prst="rect">
            <a:avLst/>
          </a:prstGeom>
          <a:ln>
            <a:solidFill>
              <a:schemeClr val="tx1"/>
            </a:solidFill>
          </a:ln>
        </p:spPr>
      </p:pic>
      <p:pic>
        <p:nvPicPr>
          <p:cNvPr id="27" name="Content Placeholder 7">
            <a:extLst>
              <a:ext uri="{FF2B5EF4-FFF2-40B4-BE49-F238E27FC236}">
                <a16:creationId xmlns:a16="http://schemas.microsoft.com/office/drawing/2014/main" id="{7249A3EA-5445-485E-B273-E96C93546E5E}"/>
              </a:ext>
            </a:extLst>
          </p:cNvPr>
          <p:cNvPicPr>
            <a:picLocks noGrp="1" noChangeAspect="1"/>
          </p:cNvPicPr>
          <p:nvPr>
            <p:ph idx="1"/>
          </p:nvPr>
        </p:nvPicPr>
        <p:blipFill>
          <a:blip r:embed="rId15"/>
          <a:stretch/>
        </p:blipFill>
        <p:spPr>
          <a:xfrm>
            <a:off x="3890882" y="5196395"/>
            <a:ext cx="2820833" cy="1724795"/>
          </a:xfrm>
          <a:ln>
            <a:solidFill>
              <a:schemeClr val="tx1"/>
            </a:solidFill>
          </a:ln>
        </p:spPr>
      </p:pic>
      <p:pic>
        <p:nvPicPr>
          <p:cNvPr id="28" name="Picture 27">
            <a:extLst>
              <a:ext uri="{FF2B5EF4-FFF2-40B4-BE49-F238E27FC236}">
                <a16:creationId xmlns:a16="http://schemas.microsoft.com/office/drawing/2014/main" id="{71C5D554-5A29-4BC6-8AD8-9D6354D6EC6D}"/>
              </a:ext>
            </a:extLst>
          </p:cNvPr>
          <p:cNvPicPr>
            <a:picLocks noChangeAspect="1"/>
          </p:cNvPicPr>
          <p:nvPr/>
        </p:nvPicPr>
        <p:blipFill rotWithShape="1">
          <a:blip r:embed="rId16"/>
          <a:srcRect t="1118"/>
          <a:stretch/>
        </p:blipFill>
        <p:spPr>
          <a:xfrm>
            <a:off x="7244485" y="156057"/>
            <a:ext cx="2820836" cy="1824001"/>
          </a:xfrm>
          <a:prstGeom prst="rect">
            <a:avLst/>
          </a:prstGeom>
          <a:ln>
            <a:solidFill>
              <a:schemeClr val="tx1"/>
            </a:solidFill>
          </a:ln>
        </p:spPr>
      </p:pic>
      <p:pic>
        <p:nvPicPr>
          <p:cNvPr id="29" name="Picture 28">
            <a:extLst>
              <a:ext uri="{FF2B5EF4-FFF2-40B4-BE49-F238E27FC236}">
                <a16:creationId xmlns:a16="http://schemas.microsoft.com/office/drawing/2014/main" id="{31EDBC5D-90D4-49EA-A583-6AB72EC8258B}"/>
              </a:ext>
            </a:extLst>
          </p:cNvPr>
          <p:cNvPicPr>
            <a:picLocks noChangeAspect="1"/>
          </p:cNvPicPr>
          <p:nvPr/>
        </p:nvPicPr>
        <p:blipFill>
          <a:blip r:embed="rId17"/>
          <a:srcRect/>
          <a:stretch/>
        </p:blipFill>
        <p:spPr>
          <a:xfrm>
            <a:off x="7244485" y="2570792"/>
            <a:ext cx="2820836" cy="2006899"/>
          </a:xfrm>
          <a:prstGeom prst="rect">
            <a:avLst/>
          </a:prstGeom>
          <a:ln>
            <a:solidFill>
              <a:schemeClr val="tx1"/>
            </a:solidFill>
          </a:ln>
        </p:spPr>
      </p:pic>
      <p:pic>
        <p:nvPicPr>
          <p:cNvPr id="31" name="Picture 30">
            <a:extLst>
              <a:ext uri="{FF2B5EF4-FFF2-40B4-BE49-F238E27FC236}">
                <a16:creationId xmlns:a16="http://schemas.microsoft.com/office/drawing/2014/main" id="{B8BFB5D0-59BE-4380-B9EE-6EAC7B648757}"/>
              </a:ext>
            </a:extLst>
          </p:cNvPr>
          <p:cNvPicPr>
            <a:picLocks noChangeAspect="1"/>
          </p:cNvPicPr>
          <p:nvPr/>
        </p:nvPicPr>
        <p:blipFill rotWithShape="1">
          <a:blip r:embed="rId18"/>
          <a:srcRect l="60392" t="3884" b="740"/>
          <a:stretch/>
        </p:blipFill>
        <p:spPr>
          <a:xfrm>
            <a:off x="3888059" y="2567105"/>
            <a:ext cx="2823657" cy="2010587"/>
          </a:xfrm>
          <a:prstGeom prst="rect">
            <a:avLst/>
          </a:prstGeom>
          <a:ln>
            <a:solidFill>
              <a:schemeClr val="tx1"/>
            </a:solidFill>
          </a:ln>
        </p:spPr>
      </p:pic>
      <p:pic>
        <p:nvPicPr>
          <p:cNvPr id="32" name="Picture 31" descr="A building with many windows&#10;&#10;Description automatically generated with low confidence">
            <a:extLst>
              <a:ext uri="{FF2B5EF4-FFF2-40B4-BE49-F238E27FC236}">
                <a16:creationId xmlns:a16="http://schemas.microsoft.com/office/drawing/2014/main" id="{D9F75607-4B52-4018-9BD6-A7ABCD2DEC24}"/>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1572"/>
          <a:stretch/>
        </p:blipFill>
        <p:spPr>
          <a:xfrm>
            <a:off x="467431" y="2567104"/>
            <a:ext cx="2820834" cy="2010587"/>
          </a:xfrm>
          <a:prstGeom prst="rect">
            <a:avLst/>
          </a:prstGeom>
          <a:ln>
            <a:solidFill>
              <a:schemeClr val="tx1"/>
            </a:solidFill>
          </a:ln>
        </p:spPr>
      </p:pic>
      <p:pic>
        <p:nvPicPr>
          <p:cNvPr id="1026" name="Picture 2" descr="GCHQ Disability Confident Leader - GCHQ.GOV.UK">
            <a:extLst>
              <a:ext uri="{FF2B5EF4-FFF2-40B4-BE49-F238E27FC236}">
                <a16:creationId xmlns:a16="http://schemas.microsoft.com/office/drawing/2014/main" id="{A77E3BC3-93B0-455C-8146-AD55CE7BD9C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67432" y="5192060"/>
            <a:ext cx="2820832" cy="14466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37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5A4A4DB1-5EFC-5C44-9688-1F2B55181237}"/>
              </a:ext>
            </a:extLst>
          </p:cNvPr>
          <p:cNvPicPr>
            <a:picLocks noChangeAspect="1"/>
          </p:cNvPicPr>
          <p:nvPr/>
        </p:nvPicPr>
        <p:blipFill>
          <a:blip r:embed="rId2"/>
          <a:stretch>
            <a:fillRect/>
          </a:stretch>
        </p:blipFill>
        <p:spPr>
          <a:xfrm>
            <a:off x="0" y="1766636"/>
            <a:ext cx="6231752" cy="4841467"/>
          </a:xfrm>
          <a:prstGeom prst="rect">
            <a:avLst/>
          </a:prstGeom>
        </p:spPr>
      </p:pic>
      <p:sp>
        <p:nvSpPr>
          <p:cNvPr id="2" name="Title 1">
            <a:extLst>
              <a:ext uri="{FF2B5EF4-FFF2-40B4-BE49-F238E27FC236}">
                <a16:creationId xmlns:a16="http://schemas.microsoft.com/office/drawing/2014/main" id="{2E570B73-8CBD-3A4C-A2B0-8862797131ED}"/>
              </a:ext>
            </a:extLst>
          </p:cNvPr>
          <p:cNvSpPr>
            <a:spLocks noGrp="1"/>
          </p:cNvSpPr>
          <p:nvPr>
            <p:ph type="title"/>
          </p:nvPr>
        </p:nvSpPr>
        <p:spPr>
          <a:xfrm>
            <a:off x="292915" y="648335"/>
            <a:ext cx="9554345" cy="932182"/>
          </a:xfrm>
        </p:spPr>
        <p:txBody>
          <a:bodyPr>
            <a:noAutofit/>
          </a:bodyPr>
          <a:lstStyle/>
          <a:p>
            <a:r>
              <a:rPr lang="en-GB" sz="4000">
                <a:solidFill>
                  <a:srgbClr val="002060"/>
                </a:solidFill>
                <a:latin typeface="Arial Nova" panose="020B0504020202020204" pitchFamily="34" charset="0"/>
                <a:cs typeface="Arial"/>
              </a:rPr>
              <a:t>Welcome from the Secretary of State and Permanent Secretary </a:t>
            </a:r>
            <a:br>
              <a:rPr lang="en-GB" sz="4000">
                <a:solidFill>
                  <a:srgbClr val="002060"/>
                </a:solidFill>
                <a:latin typeface="Arial Nova" panose="020B0504020202020204" pitchFamily="34" charset="0"/>
              </a:rPr>
            </a:br>
            <a:endParaRPr lang="en-GB" sz="4000">
              <a:solidFill>
                <a:srgbClr val="002060"/>
              </a:solidFill>
              <a:latin typeface="Arial Nova" panose="020B0504020202020204" pitchFamily="34" charset="0"/>
              <a:cs typeface="Arial"/>
            </a:endParaRPr>
          </a:p>
        </p:txBody>
      </p:sp>
      <p:sp>
        <p:nvSpPr>
          <p:cNvPr id="17" name="Content Placeholder 2">
            <a:extLst>
              <a:ext uri="{FF2B5EF4-FFF2-40B4-BE49-F238E27FC236}">
                <a16:creationId xmlns:a16="http://schemas.microsoft.com/office/drawing/2014/main" id="{466109EA-AC6D-BF40-9124-2FBD965F09A2}"/>
              </a:ext>
            </a:extLst>
          </p:cNvPr>
          <p:cNvSpPr txBox="1">
            <a:spLocks/>
          </p:cNvSpPr>
          <p:nvPr/>
        </p:nvSpPr>
        <p:spPr>
          <a:xfrm>
            <a:off x="6323960" y="2036738"/>
            <a:ext cx="3904770" cy="2781701"/>
          </a:xfrm>
          <a:prstGeom prst="rect">
            <a:avLst/>
          </a:prstGeom>
        </p:spPr>
        <p:txBody>
          <a:bodyPr vert="horz" wrap="square"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100">
                <a:solidFill>
                  <a:schemeClr val="tx1"/>
                </a:solidFill>
                <a:latin typeface="Arial Nova" panose="020B0504020202020204" pitchFamily="34" charset="0"/>
              </a:rPr>
              <a:t>Our Department is at the forefront of the government’s central mission to drive forward the Government’s ambition of levelling up the country as we build back better from the pandemic. We have a critical role to play in building better quality, safer, greener and more affordable homes; ending rough sleeping; enabling a sustainable and resilient local government sector; and raising productivity and empowering places across all parts of the United Kingdom. </a:t>
            </a:r>
          </a:p>
          <a:p>
            <a:r>
              <a:rPr lang="en-GB" sz="1100">
                <a:solidFill>
                  <a:schemeClr val="tx1"/>
                </a:solidFill>
                <a:latin typeface="Arial Nova" panose="020B0504020202020204" pitchFamily="34" charset="0"/>
              </a:rPr>
              <a:t>We are proud of the work we do, and of our open and collaborative culture. We want to empower and enable our people to deliver at their best. Central to this is our commitment to diversity, and to creating a truly inclusive working environment. </a:t>
            </a:r>
          </a:p>
          <a:p>
            <a:r>
              <a:rPr lang="en-GB" sz="1100">
                <a:solidFill>
                  <a:schemeClr val="tx1"/>
                </a:solidFill>
                <a:latin typeface="Arial Nova" panose="020B0504020202020204" pitchFamily="34" charset="0"/>
              </a:rPr>
              <a:t>We are looking for people who can shape and deliver the strategies and plans that we will need to realise improved outcomes for people across the country. In return we’ll offer you a rewarding career and the chance to make a meaningful difference in your communities. </a:t>
            </a:r>
          </a:p>
          <a:p>
            <a:r>
              <a:rPr lang="en-GB" sz="1100">
                <a:solidFill>
                  <a:schemeClr val="tx1"/>
                </a:solidFill>
                <a:latin typeface="Arial Nova" panose="020B0504020202020204" pitchFamily="34" charset="0"/>
              </a:rPr>
              <a:t>Above all, we are looking for people who want to make positive change happen. If you think this could be you, we look forward to hearing from you.</a:t>
            </a:r>
          </a:p>
        </p:txBody>
      </p:sp>
      <p:sp>
        <p:nvSpPr>
          <p:cNvPr id="19" name="Content Placeholder 2">
            <a:extLst>
              <a:ext uri="{FF2B5EF4-FFF2-40B4-BE49-F238E27FC236}">
                <a16:creationId xmlns:a16="http://schemas.microsoft.com/office/drawing/2014/main" id="{B4B5C9ED-F39C-2741-8D9E-7C7199590E8D}"/>
              </a:ext>
            </a:extLst>
          </p:cNvPr>
          <p:cNvSpPr txBox="1">
            <a:spLocks/>
          </p:cNvSpPr>
          <p:nvPr/>
        </p:nvSpPr>
        <p:spPr>
          <a:xfrm>
            <a:off x="7909219" y="6199434"/>
            <a:ext cx="1442250" cy="357347"/>
          </a:xfrm>
          <a:prstGeom prst="rect">
            <a:avLst/>
          </a:prstGeom>
        </p:spPr>
        <p:txBody>
          <a:bodyPr vert="horz" wrap="square"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100" b="1">
                <a:latin typeface="Arial Nova" panose="020B0504020202020204" pitchFamily="34" charset="0"/>
              </a:rPr>
              <a:t>Jeremy Pocklington</a:t>
            </a:r>
          </a:p>
          <a:p>
            <a:r>
              <a:rPr lang="en-GB" sz="1100" b="1">
                <a:latin typeface="Arial Nova" panose="020B0504020202020204" pitchFamily="34" charset="0"/>
              </a:rPr>
              <a:t>Permanent Secretary</a:t>
            </a:r>
            <a:endParaRPr lang="en-GB" sz="1100">
              <a:latin typeface="Arial Nova" panose="020B0504020202020204" pitchFamily="34" charset="0"/>
            </a:endParaRPr>
          </a:p>
        </p:txBody>
      </p:sp>
      <p:pic>
        <p:nvPicPr>
          <p:cNvPr id="21" name="Picture 20" descr="A person wearing glasses&#10;&#10;Description automatically generated with low confidence">
            <a:extLst>
              <a:ext uri="{FF2B5EF4-FFF2-40B4-BE49-F238E27FC236}">
                <a16:creationId xmlns:a16="http://schemas.microsoft.com/office/drawing/2014/main" id="{E318CE7E-3EF2-6E4D-8FE1-86282DCCC866}"/>
              </a:ext>
            </a:extLst>
          </p:cNvPr>
          <p:cNvPicPr>
            <a:picLocks noChangeAspect="1"/>
          </p:cNvPicPr>
          <p:nvPr/>
        </p:nvPicPr>
        <p:blipFill rotWithShape="1">
          <a:blip r:embed="rId3"/>
          <a:srcRect l="22678" r="14752"/>
          <a:stretch/>
        </p:blipFill>
        <p:spPr>
          <a:xfrm>
            <a:off x="6612556" y="6062003"/>
            <a:ext cx="1072759" cy="1092200"/>
          </a:xfrm>
          <a:prstGeom prst="rect">
            <a:avLst/>
          </a:prstGeom>
        </p:spPr>
      </p:pic>
      <p:sp>
        <p:nvSpPr>
          <p:cNvPr id="12" name="TextBox 11">
            <a:extLst>
              <a:ext uri="{FF2B5EF4-FFF2-40B4-BE49-F238E27FC236}">
                <a16:creationId xmlns:a16="http://schemas.microsoft.com/office/drawing/2014/main" id="{BD1969BD-AC1B-4379-95BD-C70438C06F67}"/>
              </a:ext>
            </a:extLst>
          </p:cNvPr>
          <p:cNvSpPr txBox="1"/>
          <p:nvPr/>
        </p:nvSpPr>
        <p:spPr>
          <a:xfrm>
            <a:off x="202581" y="2019647"/>
            <a:ext cx="4867507" cy="2308324"/>
          </a:xfrm>
          <a:prstGeom prst="rect">
            <a:avLst/>
          </a:prstGeom>
          <a:noFill/>
        </p:spPr>
        <p:txBody>
          <a:bodyPr wrap="square">
            <a:spAutoFit/>
          </a:bodyPr>
          <a:lstStyle/>
          <a:p>
            <a:r>
              <a:rPr lang="en-GB" sz="1200" spc="-11">
                <a:solidFill>
                  <a:schemeClr val="bg1"/>
                </a:solidFill>
                <a:latin typeface="Arial Nova" panose="020B0504020202020204" pitchFamily="34" charset="0"/>
                <a:cs typeface="Arial"/>
              </a:rPr>
              <a:t>Levelling Up is the defining mission of this Government; we are reorienting our energy, resources and focus across the whole of Government to deliver a complete system change to level up the UK. It is clear that, while talent is spread equally across the United Kingdom, opportunity is not, and the </a:t>
            </a:r>
            <a:r>
              <a:rPr lang="en-GB" sz="1200" spc="-11">
                <a:solidFill>
                  <a:schemeClr val="bg1"/>
                </a:solidFill>
                <a:latin typeface="Arial Nova" panose="020B0504020202020204" pitchFamily="34" charset="0"/>
                <a:cs typeface="Arial"/>
                <a:hlinkClick r:id="rId4">
                  <a:extLst>
                    <a:ext uri="{A12FA001-AC4F-418D-AE19-62706E023703}">
                      <ahyp:hlinkClr xmlns:ahyp="http://schemas.microsoft.com/office/drawing/2018/hyperlinkcolor" val="tx"/>
                    </a:ext>
                  </a:extLst>
                </a:hlinkClick>
              </a:rPr>
              <a:t>Levelling up White Paper</a:t>
            </a:r>
            <a:endParaRPr lang="en-GB" sz="1200" spc="-11">
              <a:solidFill>
                <a:schemeClr val="bg1"/>
              </a:solidFill>
              <a:latin typeface="Arial Nova" panose="020B0504020202020204" pitchFamily="34" charset="0"/>
              <a:cs typeface="Arial"/>
            </a:endParaRPr>
          </a:p>
          <a:p>
            <a:r>
              <a:rPr lang="en-GB" sz="1200" spc="-11">
                <a:solidFill>
                  <a:schemeClr val="bg1"/>
                </a:solidFill>
                <a:latin typeface="Arial Nova" panose="020B0504020202020204" pitchFamily="34" charset="0"/>
                <a:cs typeface="Arial"/>
              </a:rPr>
              <a:t>sets out a detailed, comprehensive, measurable and ambitious plan to challenge and change these disparities. Achieving this step change in place-based policymaking cannot be done by central government alone; it requires real people, with a profound </a:t>
            </a:r>
          </a:p>
          <a:p>
            <a:r>
              <a:rPr lang="en-GB" sz="1200" spc="-11">
                <a:solidFill>
                  <a:schemeClr val="bg1"/>
                </a:solidFill>
                <a:latin typeface="Arial Nova" panose="020B0504020202020204" pitchFamily="34" charset="0"/>
                <a:cs typeface="Arial"/>
              </a:rPr>
              <a:t>understanding of their communities, to be involved </a:t>
            </a:r>
          </a:p>
          <a:p>
            <a:r>
              <a:rPr lang="en-GB" sz="1200" spc="-11">
                <a:solidFill>
                  <a:schemeClr val="bg1"/>
                </a:solidFill>
                <a:latin typeface="Arial Nova" panose="020B0504020202020204" pitchFamily="34" charset="0"/>
                <a:cs typeface="Arial"/>
              </a:rPr>
              <a:t>in the shaping of policy and delivery in their areas.</a:t>
            </a:r>
          </a:p>
          <a:p>
            <a:r>
              <a:rPr lang="en-GB" sz="1200" spc="-11">
                <a:solidFill>
                  <a:schemeClr val="bg1"/>
                </a:solidFill>
                <a:latin typeface="Arial Nova" panose="020B0504020202020204" pitchFamily="34" charset="0"/>
                <a:cs typeface="Arial"/>
              </a:rPr>
              <a:t>  </a:t>
            </a:r>
          </a:p>
        </p:txBody>
      </p:sp>
      <p:pic>
        <p:nvPicPr>
          <p:cNvPr id="2052" name="Picture 4" descr="DLUHC Secretary of State's update on Ukrainian Sponsorship Scheme - GOV.UK">
            <a:extLst>
              <a:ext uri="{FF2B5EF4-FFF2-40B4-BE49-F238E27FC236}">
                <a16:creationId xmlns:a16="http://schemas.microsoft.com/office/drawing/2014/main" id="{30504013-0959-4871-A753-204FF37235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57" r="9189"/>
          <a:stretch/>
        </p:blipFill>
        <p:spPr bwMode="auto">
          <a:xfrm>
            <a:off x="254739" y="4551133"/>
            <a:ext cx="1147566" cy="99673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83306F16-DBE9-420F-A7F7-262867258AAF}"/>
              </a:ext>
            </a:extLst>
          </p:cNvPr>
          <p:cNvSpPr txBox="1">
            <a:spLocks/>
          </p:cNvSpPr>
          <p:nvPr/>
        </p:nvSpPr>
        <p:spPr>
          <a:xfrm>
            <a:off x="1494513" y="4818439"/>
            <a:ext cx="1293095" cy="357347"/>
          </a:xfrm>
          <a:prstGeom prst="rect">
            <a:avLst/>
          </a:prstGeom>
        </p:spPr>
        <p:txBody>
          <a:bodyPr vert="horz" wrap="square"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100" b="1">
                <a:solidFill>
                  <a:schemeClr val="bg1"/>
                </a:solidFill>
                <a:latin typeface="Arial Nova" panose="020B0504020202020204" pitchFamily="34" charset="0"/>
              </a:rPr>
              <a:t>Michael Gove</a:t>
            </a:r>
          </a:p>
          <a:p>
            <a:r>
              <a:rPr lang="en-GB" sz="1100" b="1">
                <a:solidFill>
                  <a:schemeClr val="bg1"/>
                </a:solidFill>
                <a:latin typeface="Arial Nova" panose="020B0504020202020204" pitchFamily="34" charset="0"/>
              </a:rPr>
              <a:t>Secretary of State</a:t>
            </a:r>
            <a:endParaRPr lang="en-GB" sz="1100">
              <a:solidFill>
                <a:schemeClr val="bg1"/>
              </a:solidFill>
              <a:latin typeface="Arial Nova" panose="020B0504020202020204" pitchFamily="34" charset="0"/>
            </a:endParaRPr>
          </a:p>
        </p:txBody>
      </p:sp>
    </p:spTree>
    <p:extLst>
      <p:ext uri="{BB962C8B-B14F-4D97-AF65-F5344CB8AC3E}">
        <p14:creationId xmlns:p14="http://schemas.microsoft.com/office/powerpoint/2010/main" val="289887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0B73-8CBD-3A4C-A2B0-8862797131ED}"/>
              </a:ext>
            </a:extLst>
          </p:cNvPr>
          <p:cNvSpPr>
            <a:spLocks noGrp="1"/>
          </p:cNvSpPr>
          <p:nvPr>
            <p:ph type="title"/>
          </p:nvPr>
        </p:nvSpPr>
        <p:spPr>
          <a:xfrm>
            <a:off x="318204" y="355512"/>
            <a:ext cx="4900032" cy="521541"/>
          </a:xfrm>
        </p:spPr>
        <p:txBody>
          <a:bodyPr>
            <a:noAutofit/>
          </a:bodyPr>
          <a:lstStyle/>
          <a:p>
            <a:r>
              <a:rPr lang="en-GB" sz="4000">
                <a:solidFill>
                  <a:srgbClr val="002060"/>
                </a:solidFill>
                <a:latin typeface="Arial Nova" panose="020B0504020202020204" pitchFamily="34" charset="0"/>
                <a:cs typeface="Arial"/>
              </a:rPr>
              <a:t>Our Priorities </a:t>
            </a:r>
          </a:p>
        </p:txBody>
      </p:sp>
      <p:sp>
        <p:nvSpPr>
          <p:cNvPr id="3" name="Content Placeholder 2">
            <a:extLst>
              <a:ext uri="{FF2B5EF4-FFF2-40B4-BE49-F238E27FC236}">
                <a16:creationId xmlns:a16="http://schemas.microsoft.com/office/drawing/2014/main" id="{334B61DD-B4AB-0245-894B-935F390FCEBB}"/>
              </a:ext>
            </a:extLst>
          </p:cNvPr>
          <p:cNvSpPr>
            <a:spLocks noGrp="1"/>
          </p:cNvSpPr>
          <p:nvPr>
            <p:ph idx="1"/>
          </p:nvPr>
        </p:nvSpPr>
        <p:spPr>
          <a:xfrm>
            <a:off x="318204" y="1823222"/>
            <a:ext cx="4164150" cy="5021874"/>
          </a:xfrm>
        </p:spPr>
        <p:txBody>
          <a:bodyPr>
            <a:noAutofit/>
          </a:bodyPr>
          <a:lstStyle/>
          <a:p>
            <a:pPr>
              <a:buFont typeface="Wingdings" panose="05000000000000000000" pitchFamily="2" charset="2"/>
              <a:buChar char="Ø"/>
            </a:pPr>
            <a:r>
              <a:rPr lang="en-GB" sz="1400">
                <a:latin typeface="Arial Nova" panose="020B0504020202020204" pitchFamily="34" charset="0"/>
              </a:rPr>
              <a:t>The Department for Levelling Up, Housing and Communities is at the heart of this Government’s agenda to level up all parts of the country. We have a broad and ambitious set of objectives, making sure that economic opportunity is spreading equally across the United Kingdom. We aim to fully realise our unique role in understanding local issues and how policy impacts people in communities - using this rich insight to influence national policy, with skill and confidence. </a:t>
            </a:r>
          </a:p>
          <a:p>
            <a:pPr>
              <a:buFont typeface="Wingdings" panose="05000000000000000000" pitchFamily="2" charset="2"/>
              <a:buChar char="Ø"/>
            </a:pPr>
            <a:r>
              <a:rPr lang="en-GB" sz="1400">
                <a:solidFill>
                  <a:schemeClr val="tx1"/>
                </a:solidFill>
                <a:latin typeface="Arial Nova" panose="020B0504020202020204" pitchFamily="34" charset="0"/>
              </a:rPr>
              <a:t>DLUHC has been at the forefront of the Government’s fight against Covid-19 at national and local level: by taking unprecedented steps to protect thousands of rough sleepers; in shielding the most vulnerable in society; </a:t>
            </a:r>
            <a:br>
              <a:rPr lang="en-GB" sz="1400">
                <a:solidFill>
                  <a:schemeClr val="tx1"/>
                </a:solidFill>
                <a:latin typeface="Arial Nova" panose="020B0504020202020204" pitchFamily="34" charset="0"/>
              </a:rPr>
            </a:br>
            <a:r>
              <a:rPr lang="en-GB" sz="1400">
                <a:solidFill>
                  <a:schemeClr val="tx1"/>
                </a:solidFill>
                <a:latin typeface="Arial Nova" panose="020B0504020202020204" pitchFamily="34" charset="0"/>
              </a:rPr>
              <a:t>and introducing a series of emergency measures to support people, places and sectors. </a:t>
            </a:r>
          </a:p>
          <a:p>
            <a:pPr>
              <a:buFont typeface="Wingdings" panose="05000000000000000000" pitchFamily="2" charset="2"/>
              <a:buChar char="Ø"/>
            </a:pPr>
            <a:r>
              <a:rPr lang="en-GB" sz="1400">
                <a:solidFill>
                  <a:schemeClr val="tx1"/>
                </a:solidFill>
                <a:latin typeface="Arial Nova" panose="020B0504020202020204" pitchFamily="34" charset="0"/>
              </a:rPr>
              <a:t>Now is the time for our focus to shift to helping </a:t>
            </a:r>
            <a:br>
              <a:rPr lang="en-GB" sz="1400">
                <a:solidFill>
                  <a:schemeClr val="tx1"/>
                </a:solidFill>
                <a:latin typeface="Arial Nova" panose="020B0504020202020204" pitchFamily="34" charset="0"/>
              </a:rPr>
            </a:br>
            <a:r>
              <a:rPr lang="en-GB" sz="1400">
                <a:solidFill>
                  <a:schemeClr val="tx1"/>
                </a:solidFill>
                <a:latin typeface="Arial Nova" panose="020B0504020202020204" pitchFamily="34" charset="0"/>
              </a:rPr>
              <a:t>the country recover and rebuild. Our mission to </a:t>
            </a:r>
            <a:br>
              <a:rPr lang="en-GB" sz="1400">
                <a:solidFill>
                  <a:schemeClr val="tx1"/>
                </a:solidFill>
                <a:latin typeface="Arial Nova" panose="020B0504020202020204" pitchFamily="34" charset="0"/>
              </a:rPr>
            </a:br>
            <a:r>
              <a:rPr lang="en-GB" sz="1400">
                <a:solidFill>
                  <a:schemeClr val="tx1"/>
                </a:solidFill>
                <a:latin typeface="Arial Nova" panose="020B0504020202020204" pitchFamily="34" charset="0"/>
              </a:rPr>
              <a:t>level up has never been more critical and we </a:t>
            </a:r>
            <a:br>
              <a:rPr lang="en-GB" sz="1400">
                <a:solidFill>
                  <a:schemeClr val="tx1"/>
                </a:solidFill>
                <a:latin typeface="Arial Nova" panose="020B0504020202020204" pitchFamily="34" charset="0"/>
              </a:rPr>
            </a:br>
            <a:r>
              <a:rPr lang="en-GB" sz="1400">
                <a:solidFill>
                  <a:schemeClr val="tx1"/>
                </a:solidFill>
                <a:latin typeface="Arial Nova" panose="020B0504020202020204" pitchFamily="34" charset="0"/>
              </a:rPr>
              <a:t>continue to make significant progress in </a:t>
            </a:r>
            <a:br>
              <a:rPr lang="en-GB" sz="1400">
                <a:solidFill>
                  <a:schemeClr val="tx1"/>
                </a:solidFill>
                <a:latin typeface="Arial Nova" panose="020B0504020202020204" pitchFamily="34" charset="0"/>
              </a:rPr>
            </a:br>
            <a:r>
              <a:rPr lang="en-GB" sz="1400">
                <a:solidFill>
                  <a:schemeClr val="tx1"/>
                </a:solidFill>
                <a:latin typeface="Arial Nova" panose="020B0504020202020204" pitchFamily="34" charset="0"/>
              </a:rPr>
              <a:t>delivering programmes for Government.</a:t>
            </a:r>
          </a:p>
          <a:p>
            <a:endParaRPr lang="en-US" sz="1400">
              <a:latin typeface="Arial Nova" panose="020B0504020202020204" pitchFamily="34" charset="0"/>
            </a:endParaRPr>
          </a:p>
        </p:txBody>
      </p:sp>
      <p:sp>
        <p:nvSpPr>
          <p:cNvPr id="9" name="Content Placeholder 2">
            <a:extLst>
              <a:ext uri="{FF2B5EF4-FFF2-40B4-BE49-F238E27FC236}">
                <a16:creationId xmlns:a16="http://schemas.microsoft.com/office/drawing/2014/main" id="{13ECA173-A6BB-224D-930F-7C0D56BCE5D7}"/>
              </a:ext>
            </a:extLst>
          </p:cNvPr>
          <p:cNvSpPr txBox="1">
            <a:spLocks/>
          </p:cNvSpPr>
          <p:nvPr/>
        </p:nvSpPr>
        <p:spPr>
          <a:xfrm>
            <a:off x="6022570" y="3173612"/>
            <a:ext cx="3827584" cy="326098"/>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2000" b="1">
                <a:solidFill>
                  <a:schemeClr val="bg1"/>
                </a:solidFill>
                <a:latin typeface="Arial Nova" panose="020B0504020202020204" pitchFamily="34" charset="0"/>
              </a:rPr>
              <a:t>Our Priorities </a:t>
            </a:r>
            <a:endParaRPr lang="en-GB" sz="2000">
              <a:solidFill>
                <a:schemeClr val="bg1"/>
              </a:solidFill>
              <a:latin typeface="Arial Nova" panose="020B0504020202020204" pitchFamily="34" charset="0"/>
            </a:endParaRPr>
          </a:p>
        </p:txBody>
      </p:sp>
      <p:sp>
        <p:nvSpPr>
          <p:cNvPr id="10" name="Content Placeholder 2">
            <a:extLst>
              <a:ext uri="{FF2B5EF4-FFF2-40B4-BE49-F238E27FC236}">
                <a16:creationId xmlns:a16="http://schemas.microsoft.com/office/drawing/2014/main" id="{111F4138-F35D-1B4A-BF68-D302F0EBA9A9}"/>
              </a:ext>
            </a:extLst>
          </p:cNvPr>
          <p:cNvSpPr txBox="1">
            <a:spLocks/>
          </p:cNvSpPr>
          <p:nvPr/>
        </p:nvSpPr>
        <p:spPr>
          <a:xfrm>
            <a:off x="6221502" y="3622482"/>
            <a:ext cx="3980816" cy="371763"/>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1200">
                <a:solidFill>
                  <a:schemeClr val="bg1"/>
                </a:solidFill>
                <a:latin typeface="Arial Nova" panose="020B0504020202020204" pitchFamily="34" charset="0"/>
              </a:rPr>
              <a:t> Levelling up all parts of the country to create more opportunities, better jobs and boosting living standards</a:t>
            </a:r>
          </a:p>
        </p:txBody>
      </p:sp>
      <p:sp>
        <p:nvSpPr>
          <p:cNvPr id="25" name="Content Placeholder 2">
            <a:extLst>
              <a:ext uri="{FF2B5EF4-FFF2-40B4-BE49-F238E27FC236}">
                <a16:creationId xmlns:a16="http://schemas.microsoft.com/office/drawing/2014/main" id="{E01CECAE-915A-4781-800C-1D7DCCC92189}"/>
              </a:ext>
            </a:extLst>
          </p:cNvPr>
          <p:cNvSpPr txBox="1">
            <a:spLocks/>
          </p:cNvSpPr>
          <p:nvPr/>
        </p:nvSpPr>
        <p:spPr>
          <a:xfrm>
            <a:off x="390883" y="1196080"/>
            <a:ext cx="3827584" cy="326098"/>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2000" b="1">
                <a:solidFill>
                  <a:schemeClr val="tx1"/>
                </a:solidFill>
                <a:latin typeface="Arial Nova" panose="020B0504020202020204" pitchFamily="34" charset="0"/>
              </a:rPr>
              <a:t>Background</a:t>
            </a:r>
            <a:endParaRPr lang="en-GB" sz="2000">
              <a:solidFill>
                <a:schemeClr val="tx1"/>
              </a:solidFill>
              <a:latin typeface="Arial Nova" panose="020B0504020202020204" pitchFamily="34" charset="0"/>
            </a:endParaRPr>
          </a:p>
        </p:txBody>
      </p:sp>
      <p:graphicFrame>
        <p:nvGraphicFramePr>
          <p:cNvPr id="4" name="Diagram 3">
            <a:extLst>
              <a:ext uri="{FF2B5EF4-FFF2-40B4-BE49-F238E27FC236}">
                <a16:creationId xmlns:a16="http://schemas.microsoft.com/office/drawing/2014/main" id="{6028F5A1-ED0E-40BC-9E4C-456D82F6D4FC}"/>
              </a:ext>
            </a:extLst>
          </p:cNvPr>
          <p:cNvGraphicFramePr/>
          <p:nvPr>
            <p:extLst>
              <p:ext uri="{D42A27DB-BD31-4B8C-83A1-F6EECF244321}">
                <p14:modId xmlns:p14="http://schemas.microsoft.com/office/powerpoint/2010/main" val="2370736199"/>
              </p:ext>
            </p:extLst>
          </p:nvPr>
        </p:nvGraphicFramePr>
        <p:xfrm>
          <a:off x="4647161" y="1522178"/>
          <a:ext cx="5976015" cy="5803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Content Placeholder 2">
            <a:extLst>
              <a:ext uri="{FF2B5EF4-FFF2-40B4-BE49-F238E27FC236}">
                <a16:creationId xmlns:a16="http://schemas.microsoft.com/office/drawing/2014/main" id="{AD6187A5-EFFE-45FF-B9A0-36D32C45731A}"/>
              </a:ext>
            </a:extLst>
          </p:cNvPr>
          <p:cNvSpPr txBox="1">
            <a:spLocks/>
          </p:cNvSpPr>
          <p:nvPr/>
        </p:nvSpPr>
        <p:spPr>
          <a:xfrm>
            <a:off x="5218287" y="1073308"/>
            <a:ext cx="3827584" cy="326098"/>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GB" sz="2000" b="1">
                <a:solidFill>
                  <a:schemeClr val="tx1"/>
                </a:solidFill>
                <a:latin typeface="Arial Nova" panose="020B0504020202020204" pitchFamily="34" charset="0"/>
              </a:rPr>
              <a:t>Our Priorities</a:t>
            </a:r>
            <a:endParaRPr lang="en-GB" sz="2000">
              <a:solidFill>
                <a:schemeClr val="tx1"/>
              </a:solidFill>
              <a:latin typeface="Arial Nova" panose="020B0504020202020204" pitchFamily="34" charset="0"/>
            </a:endParaRPr>
          </a:p>
        </p:txBody>
      </p:sp>
    </p:spTree>
    <p:extLst>
      <p:ext uri="{BB962C8B-B14F-4D97-AF65-F5344CB8AC3E}">
        <p14:creationId xmlns:p14="http://schemas.microsoft.com/office/powerpoint/2010/main" val="206424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Shape, rectangle&#10;&#10;Description automatically generated">
            <a:extLst>
              <a:ext uri="{FF2B5EF4-FFF2-40B4-BE49-F238E27FC236}">
                <a16:creationId xmlns:a16="http://schemas.microsoft.com/office/drawing/2014/main" id="{8117FD05-08A8-5341-8FCA-3CE33720E815}"/>
              </a:ext>
            </a:extLst>
          </p:cNvPr>
          <p:cNvPicPr>
            <a:picLocks noChangeAspect="1"/>
          </p:cNvPicPr>
          <p:nvPr/>
        </p:nvPicPr>
        <p:blipFill>
          <a:blip r:embed="rId2"/>
          <a:stretch>
            <a:fillRect/>
          </a:stretch>
        </p:blipFill>
        <p:spPr>
          <a:xfrm>
            <a:off x="-3072" y="1953673"/>
            <a:ext cx="10692532" cy="4648200"/>
          </a:xfrm>
          <a:prstGeom prst="rect">
            <a:avLst/>
          </a:prstGeom>
        </p:spPr>
      </p:pic>
      <p:sp>
        <p:nvSpPr>
          <p:cNvPr id="2" name="Title 1">
            <a:extLst>
              <a:ext uri="{FF2B5EF4-FFF2-40B4-BE49-F238E27FC236}">
                <a16:creationId xmlns:a16="http://schemas.microsoft.com/office/drawing/2014/main" id="{2E570B73-8CBD-3A4C-A2B0-8862797131ED}"/>
              </a:ext>
            </a:extLst>
          </p:cNvPr>
          <p:cNvSpPr>
            <a:spLocks noGrp="1"/>
          </p:cNvSpPr>
          <p:nvPr>
            <p:ph type="title"/>
          </p:nvPr>
        </p:nvSpPr>
        <p:spPr>
          <a:xfrm>
            <a:off x="140844" y="280705"/>
            <a:ext cx="9221689" cy="1461188"/>
          </a:xfrm>
        </p:spPr>
        <p:txBody>
          <a:bodyPr>
            <a:normAutofit/>
          </a:bodyPr>
          <a:lstStyle/>
          <a:p>
            <a:r>
              <a:rPr lang="en-GB" sz="4000">
                <a:solidFill>
                  <a:srgbClr val="002060"/>
                </a:solidFill>
                <a:latin typeface="Arial Nova" panose="020B0504020202020204" pitchFamily="34" charset="0"/>
                <a:cs typeface="Arial"/>
              </a:rPr>
              <a:t>The Executive Team</a:t>
            </a:r>
          </a:p>
        </p:txBody>
      </p:sp>
      <p:sp>
        <p:nvSpPr>
          <p:cNvPr id="7" name="Content Placeholder 2">
            <a:extLst>
              <a:ext uri="{FF2B5EF4-FFF2-40B4-BE49-F238E27FC236}">
                <a16:creationId xmlns:a16="http://schemas.microsoft.com/office/drawing/2014/main" id="{1A996409-AC0B-1148-945A-A7B0E3B580C3}"/>
              </a:ext>
            </a:extLst>
          </p:cNvPr>
          <p:cNvSpPr txBox="1">
            <a:spLocks/>
          </p:cNvSpPr>
          <p:nvPr/>
        </p:nvSpPr>
        <p:spPr>
          <a:xfrm>
            <a:off x="1961884" y="3513752"/>
            <a:ext cx="1445325" cy="805139"/>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spcAft>
                <a:spcPts val="0"/>
              </a:spcAft>
            </a:pPr>
            <a:r>
              <a:rPr lang="en-GB" sz="1050" b="1">
                <a:solidFill>
                  <a:schemeClr val="bg1"/>
                </a:solidFill>
                <a:latin typeface="Arial Nova" panose="020B0504020202020204" pitchFamily="34" charset="0"/>
              </a:rPr>
              <a:t>Sue Gray</a:t>
            </a:r>
            <a:br>
              <a:rPr lang="en-GB" sz="1050" b="1">
                <a:solidFill>
                  <a:schemeClr val="bg1"/>
                </a:solidFill>
                <a:latin typeface="Arial Nova" panose="020B0504020202020204" pitchFamily="34" charset="0"/>
              </a:rPr>
            </a:br>
            <a:r>
              <a:rPr lang="en-GB" sz="1050">
                <a:solidFill>
                  <a:schemeClr val="bg1"/>
                </a:solidFill>
                <a:latin typeface="Arial Nova" panose="020B0504020202020204" pitchFamily="34" charset="0"/>
              </a:rPr>
              <a:t>Second Permanent Secretary, Union, Elections and Places</a:t>
            </a:r>
          </a:p>
        </p:txBody>
      </p:sp>
      <p:sp>
        <p:nvSpPr>
          <p:cNvPr id="8" name="Content Placeholder 2">
            <a:extLst>
              <a:ext uri="{FF2B5EF4-FFF2-40B4-BE49-F238E27FC236}">
                <a16:creationId xmlns:a16="http://schemas.microsoft.com/office/drawing/2014/main" id="{B161EDA9-CCF1-6E4F-AB6C-9514927FAB3D}"/>
              </a:ext>
            </a:extLst>
          </p:cNvPr>
          <p:cNvSpPr txBox="1">
            <a:spLocks/>
          </p:cNvSpPr>
          <p:nvPr/>
        </p:nvSpPr>
        <p:spPr>
          <a:xfrm>
            <a:off x="459059" y="3501122"/>
            <a:ext cx="1445325" cy="805139"/>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spcAft>
                <a:spcPts val="0"/>
              </a:spcAft>
            </a:pPr>
            <a:r>
              <a:rPr lang="en-GB" sz="1100" b="1">
                <a:solidFill>
                  <a:schemeClr val="bg1"/>
                </a:solidFill>
                <a:latin typeface="Arial Nova" panose="020B0504020202020204" pitchFamily="34" charset="0"/>
              </a:rPr>
              <a:t>Jeremy Pocklington</a:t>
            </a:r>
            <a:endParaRPr lang="en-GB" sz="1100">
              <a:solidFill>
                <a:schemeClr val="bg1"/>
              </a:solidFill>
              <a:latin typeface="Arial Nova" panose="020B0504020202020204" pitchFamily="34" charset="0"/>
            </a:endParaRPr>
          </a:p>
          <a:p>
            <a:pPr algn="ctr">
              <a:spcAft>
                <a:spcPts val="0"/>
              </a:spcAft>
            </a:pPr>
            <a:r>
              <a:rPr lang="en-GB" sz="1050">
                <a:solidFill>
                  <a:schemeClr val="bg1"/>
                </a:solidFill>
                <a:latin typeface="Arial Nova" panose="020B0504020202020204" pitchFamily="34" charset="0"/>
              </a:rPr>
              <a:t>Permanent</a:t>
            </a:r>
            <a:r>
              <a:rPr lang="en-GB" sz="1100">
                <a:solidFill>
                  <a:schemeClr val="bg1"/>
                </a:solidFill>
                <a:latin typeface="Arial Nova" panose="020B0504020202020204" pitchFamily="34" charset="0"/>
              </a:rPr>
              <a:t> Secretary and Chair of the Executive Team</a:t>
            </a:r>
          </a:p>
        </p:txBody>
      </p:sp>
      <p:sp>
        <p:nvSpPr>
          <p:cNvPr id="9" name="Content Placeholder 2">
            <a:extLst>
              <a:ext uri="{FF2B5EF4-FFF2-40B4-BE49-F238E27FC236}">
                <a16:creationId xmlns:a16="http://schemas.microsoft.com/office/drawing/2014/main" id="{DF962DEE-58F7-A547-92E2-E26943279E32}"/>
              </a:ext>
            </a:extLst>
          </p:cNvPr>
          <p:cNvSpPr txBox="1">
            <a:spLocks/>
          </p:cNvSpPr>
          <p:nvPr/>
        </p:nvSpPr>
        <p:spPr>
          <a:xfrm>
            <a:off x="3506045" y="3513752"/>
            <a:ext cx="1445325" cy="805139"/>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spcAft>
                <a:spcPts val="0"/>
              </a:spcAft>
            </a:pPr>
            <a:r>
              <a:rPr lang="en-GB" sz="1050" b="1">
                <a:solidFill>
                  <a:schemeClr val="bg1"/>
                </a:solidFill>
                <a:latin typeface="Arial Nova" panose="020B0504020202020204" pitchFamily="34" charset="0"/>
              </a:rPr>
              <a:t>Catherine Frances</a:t>
            </a:r>
            <a:br>
              <a:rPr lang="en-GB" sz="1050" b="1">
                <a:solidFill>
                  <a:schemeClr val="bg1"/>
                </a:solidFill>
                <a:latin typeface="Arial Nova" panose="020B0504020202020204" pitchFamily="34" charset="0"/>
              </a:rPr>
            </a:br>
            <a:r>
              <a:rPr lang="en-GB" sz="1050">
                <a:solidFill>
                  <a:schemeClr val="bg1"/>
                </a:solidFill>
                <a:latin typeface="Arial Nova" panose="020B0504020202020204" pitchFamily="34" charset="0"/>
              </a:rPr>
              <a:t>Director General, Local Government and Public Services</a:t>
            </a:r>
          </a:p>
        </p:txBody>
      </p:sp>
      <p:sp>
        <p:nvSpPr>
          <p:cNvPr id="10" name="Content Placeholder 2">
            <a:extLst>
              <a:ext uri="{FF2B5EF4-FFF2-40B4-BE49-F238E27FC236}">
                <a16:creationId xmlns:a16="http://schemas.microsoft.com/office/drawing/2014/main" id="{7893B91F-52F4-A24D-AEF6-16DCD1373236}"/>
              </a:ext>
            </a:extLst>
          </p:cNvPr>
          <p:cNvSpPr txBox="1">
            <a:spLocks/>
          </p:cNvSpPr>
          <p:nvPr/>
        </p:nvSpPr>
        <p:spPr>
          <a:xfrm>
            <a:off x="5017781" y="3513752"/>
            <a:ext cx="1445325" cy="805139"/>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spcAft>
                <a:spcPts val="0"/>
              </a:spcAft>
            </a:pPr>
            <a:r>
              <a:rPr lang="en-GB" sz="1050" b="1">
                <a:solidFill>
                  <a:schemeClr val="bg1"/>
                </a:solidFill>
                <a:latin typeface="Arial Nova" panose="020B0504020202020204" pitchFamily="34" charset="0"/>
              </a:rPr>
              <a:t>Matt Thurstan</a:t>
            </a:r>
            <a:endParaRPr lang="en-GB" sz="1050">
              <a:solidFill>
                <a:schemeClr val="bg1"/>
              </a:solidFill>
              <a:latin typeface="Arial Nova" panose="020B0504020202020204" pitchFamily="34" charset="0"/>
            </a:endParaRPr>
          </a:p>
          <a:p>
            <a:pPr algn="ctr">
              <a:spcAft>
                <a:spcPts val="0"/>
              </a:spcAft>
            </a:pPr>
            <a:r>
              <a:rPr lang="en-GB" sz="1050">
                <a:solidFill>
                  <a:schemeClr val="bg1"/>
                </a:solidFill>
                <a:latin typeface="Arial Nova" panose="020B0504020202020204" pitchFamily="34" charset="0"/>
              </a:rPr>
              <a:t>Director General, Corporate Services</a:t>
            </a:r>
          </a:p>
        </p:txBody>
      </p:sp>
      <p:sp>
        <p:nvSpPr>
          <p:cNvPr id="11" name="Content Placeholder 2">
            <a:extLst>
              <a:ext uri="{FF2B5EF4-FFF2-40B4-BE49-F238E27FC236}">
                <a16:creationId xmlns:a16="http://schemas.microsoft.com/office/drawing/2014/main" id="{5831C8DC-FC66-8E4E-9DD8-1CB56827B448}"/>
              </a:ext>
            </a:extLst>
          </p:cNvPr>
          <p:cNvSpPr txBox="1">
            <a:spLocks/>
          </p:cNvSpPr>
          <p:nvPr/>
        </p:nvSpPr>
        <p:spPr>
          <a:xfrm>
            <a:off x="6561942" y="3513752"/>
            <a:ext cx="1445325" cy="805139"/>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spcAft>
                <a:spcPts val="0"/>
              </a:spcAft>
            </a:pPr>
            <a:r>
              <a:rPr lang="en-GB" sz="1050" b="1">
                <a:solidFill>
                  <a:schemeClr val="bg1"/>
                </a:solidFill>
                <a:latin typeface="Arial Nova" panose="020B0504020202020204" pitchFamily="34" charset="0"/>
              </a:rPr>
              <a:t>Richard Goodman</a:t>
            </a:r>
            <a:endParaRPr lang="en-GB" sz="1050">
              <a:solidFill>
                <a:schemeClr val="bg1"/>
              </a:solidFill>
              <a:latin typeface="Arial Nova" panose="020B0504020202020204" pitchFamily="34" charset="0"/>
            </a:endParaRPr>
          </a:p>
          <a:p>
            <a:pPr algn="ctr">
              <a:spcAft>
                <a:spcPts val="0"/>
              </a:spcAft>
            </a:pPr>
            <a:r>
              <a:rPr lang="en-GB" sz="1050">
                <a:solidFill>
                  <a:schemeClr val="bg1"/>
                </a:solidFill>
                <a:latin typeface="Arial Nova" panose="020B0504020202020204" pitchFamily="34" charset="0"/>
              </a:rPr>
              <a:t>Director General, Safer and Greener Buildings</a:t>
            </a:r>
          </a:p>
        </p:txBody>
      </p:sp>
      <p:sp>
        <p:nvSpPr>
          <p:cNvPr id="12" name="Content Placeholder 2">
            <a:extLst>
              <a:ext uri="{FF2B5EF4-FFF2-40B4-BE49-F238E27FC236}">
                <a16:creationId xmlns:a16="http://schemas.microsoft.com/office/drawing/2014/main" id="{8CAACFCB-9444-7441-B512-4E5F0D9CF91D}"/>
              </a:ext>
            </a:extLst>
          </p:cNvPr>
          <p:cNvSpPr txBox="1">
            <a:spLocks/>
          </p:cNvSpPr>
          <p:nvPr/>
        </p:nvSpPr>
        <p:spPr>
          <a:xfrm>
            <a:off x="1952676" y="5632832"/>
            <a:ext cx="1445325" cy="805139"/>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spcAft>
                <a:spcPts val="0"/>
              </a:spcAft>
            </a:pPr>
            <a:r>
              <a:rPr lang="en-GB" sz="1050" b="1">
                <a:solidFill>
                  <a:schemeClr val="bg1"/>
                </a:solidFill>
                <a:latin typeface="Arial Nova" panose="020B0504020202020204" pitchFamily="34" charset="0"/>
              </a:rPr>
              <a:t>Emran Mian</a:t>
            </a:r>
            <a:endParaRPr lang="en-GB" sz="1050">
              <a:solidFill>
                <a:schemeClr val="bg1"/>
              </a:solidFill>
              <a:latin typeface="Arial Nova" panose="020B0504020202020204" pitchFamily="34" charset="0"/>
            </a:endParaRPr>
          </a:p>
          <a:p>
            <a:pPr algn="ctr">
              <a:spcAft>
                <a:spcPts val="0"/>
              </a:spcAft>
            </a:pPr>
            <a:r>
              <a:rPr lang="en-GB" sz="1050">
                <a:solidFill>
                  <a:schemeClr val="bg1"/>
                </a:solidFill>
                <a:latin typeface="Arial Nova" panose="020B0504020202020204" pitchFamily="34" charset="0"/>
              </a:rPr>
              <a:t>Director General, Regeneration Group</a:t>
            </a:r>
          </a:p>
        </p:txBody>
      </p:sp>
      <p:sp>
        <p:nvSpPr>
          <p:cNvPr id="13" name="Content Placeholder 2">
            <a:extLst>
              <a:ext uri="{FF2B5EF4-FFF2-40B4-BE49-F238E27FC236}">
                <a16:creationId xmlns:a16="http://schemas.microsoft.com/office/drawing/2014/main" id="{9F218A10-F9BE-2245-8902-6A404A6EDFCD}"/>
              </a:ext>
            </a:extLst>
          </p:cNvPr>
          <p:cNvSpPr txBox="1">
            <a:spLocks/>
          </p:cNvSpPr>
          <p:nvPr/>
        </p:nvSpPr>
        <p:spPr>
          <a:xfrm>
            <a:off x="459058" y="5584954"/>
            <a:ext cx="1445325" cy="805139"/>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spcAft>
                <a:spcPts val="0"/>
              </a:spcAft>
            </a:pPr>
            <a:r>
              <a:rPr lang="en-GB" sz="1050" b="1">
                <a:solidFill>
                  <a:schemeClr val="bg1"/>
                </a:solidFill>
                <a:latin typeface="Arial Nova" panose="020B0504020202020204" pitchFamily="34" charset="0"/>
              </a:rPr>
              <a:t>Tracey </a:t>
            </a:r>
            <a:r>
              <a:rPr lang="en-GB" sz="1050" b="1" err="1">
                <a:solidFill>
                  <a:schemeClr val="bg1"/>
                </a:solidFill>
                <a:latin typeface="Arial Nova" panose="020B0504020202020204" pitchFamily="34" charset="0"/>
              </a:rPr>
              <a:t>Waltho</a:t>
            </a:r>
            <a:br>
              <a:rPr lang="en-GB" sz="1050" b="1">
                <a:solidFill>
                  <a:schemeClr val="bg1"/>
                </a:solidFill>
                <a:latin typeface="Arial Nova" panose="020B0504020202020204" pitchFamily="34" charset="0"/>
              </a:rPr>
            </a:br>
            <a:r>
              <a:rPr lang="en-GB" sz="1050">
                <a:solidFill>
                  <a:schemeClr val="bg1"/>
                </a:solidFill>
                <a:latin typeface="Arial Nova" panose="020B0504020202020204" pitchFamily="34" charset="0"/>
              </a:rPr>
              <a:t>Director General, Housing and </a:t>
            </a:r>
            <a:br>
              <a:rPr lang="en-GB" sz="1050">
                <a:solidFill>
                  <a:schemeClr val="bg1"/>
                </a:solidFill>
                <a:latin typeface="Arial Nova" panose="020B0504020202020204" pitchFamily="34" charset="0"/>
              </a:rPr>
            </a:br>
            <a:r>
              <a:rPr lang="en-GB" sz="1050">
                <a:solidFill>
                  <a:schemeClr val="bg1"/>
                </a:solidFill>
                <a:latin typeface="Arial Nova" panose="020B0504020202020204" pitchFamily="34" charset="0"/>
              </a:rPr>
              <a:t>Planning</a:t>
            </a:r>
          </a:p>
        </p:txBody>
      </p:sp>
      <p:sp>
        <p:nvSpPr>
          <p:cNvPr id="14" name="Content Placeholder 2">
            <a:extLst>
              <a:ext uri="{FF2B5EF4-FFF2-40B4-BE49-F238E27FC236}">
                <a16:creationId xmlns:a16="http://schemas.microsoft.com/office/drawing/2014/main" id="{F2AAB6AE-923C-3D40-B30C-5A3D61928D62}"/>
              </a:ext>
            </a:extLst>
          </p:cNvPr>
          <p:cNvSpPr txBox="1">
            <a:spLocks/>
          </p:cNvSpPr>
          <p:nvPr/>
        </p:nvSpPr>
        <p:spPr>
          <a:xfrm>
            <a:off x="3496837" y="5622013"/>
            <a:ext cx="1445325" cy="805139"/>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spcAft>
                <a:spcPts val="0"/>
              </a:spcAft>
            </a:pPr>
            <a:r>
              <a:rPr lang="en-GB" sz="1050" b="1">
                <a:solidFill>
                  <a:schemeClr val="bg1"/>
                </a:solidFill>
                <a:latin typeface="Arial Nova" panose="020B0504020202020204" pitchFamily="34" charset="0"/>
              </a:rPr>
              <a:t>Will Garton</a:t>
            </a:r>
            <a:endParaRPr lang="en-GB" sz="1050">
              <a:solidFill>
                <a:schemeClr val="bg1"/>
              </a:solidFill>
              <a:latin typeface="Arial Nova" panose="020B0504020202020204" pitchFamily="34" charset="0"/>
            </a:endParaRPr>
          </a:p>
          <a:p>
            <a:pPr algn="ctr">
              <a:spcAft>
                <a:spcPts val="0"/>
              </a:spcAft>
            </a:pPr>
            <a:r>
              <a:rPr lang="en-GB" sz="1050">
                <a:solidFill>
                  <a:schemeClr val="bg1"/>
                </a:solidFill>
                <a:latin typeface="Arial Nova" panose="020B0504020202020204" pitchFamily="34" charset="0"/>
              </a:rPr>
              <a:t>Director General, Devolution and Local Growth</a:t>
            </a:r>
          </a:p>
        </p:txBody>
      </p:sp>
      <p:sp>
        <p:nvSpPr>
          <p:cNvPr id="15" name="Content Placeholder 2">
            <a:extLst>
              <a:ext uri="{FF2B5EF4-FFF2-40B4-BE49-F238E27FC236}">
                <a16:creationId xmlns:a16="http://schemas.microsoft.com/office/drawing/2014/main" id="{104C9459-E4A6-B44F-8ECA-FA8F0C74651E}"/>
              </a:ext>
            </a:extLst>
          </p:cNvPr>
          <p:cNvSpPr txBox="1">
            <a:spLocks/>
          </p:cNvSpPr>
          <p:nvPr/>
        </p:nvSpPr>
        <p:spPr>
          <a:xfrm>
            <a:off x="5017781" y="5622015"/>
            <a:ext cx="1445325" cy="805139"/>
          </a:xfrm>
          <a:prstGeom prst="rect">
            <a:avLst/>
          </a:prstGeom>
        </p:spPr>
        <p:txBody>
          <a:bodyPr vert="horz" lIns="0" tIns="0" rIns="0" bIns="0" rtlCol="0" anchor="t">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spcAft>
                <a:spcPts val="0"/>
              </a:spcAft>
            </a:pPr>
            <a:r>
              <a:rPr lang="en-GB" sz="1050" b="1">
                <a:solidFill>
                  <a:schemeClr val="bg1"/>
                </a:solidFill>
                <a:latin typeface="Arial Nova" panose="020B0504020202020204" pitchFamily="34" charset="0"/>
                <a:cs typeface="Arial"/>
              </a:rPr>
              <a:t>Sharon </a:t>
            </a:r>
            <a:r>
              <a:rPr lang="en-GB" sz="1050" b="1" err="1">
                <a:solidFill>
                  <a:schemeClr val="bg1"/>
                </a:solidFill>
                <a:latin typeface="Arial Nova" panose="020B0504020202020204" pitchFamily="34" charset="0"/>
                <a:cs typeface="Arial"/>
              </a:rPr>
              <a:t>Sawers</a:t>
            </a:r>
            <a:br>
              <a:rPr lang="en-GB" sz="1050" b="1">
                <a:latin typeface="Arial Nova" panose="020B0504020202020204" pitchFamily="34" charset="0"/>
              </a:rPr>
            </a:br>
            <a:r>
              <a:rPr lang="en-GB" sz="1050">
                <a:solidFill>
                  <a:schemeClr val="bg1"/>
                </a:solidFill>
                <a:latin typeface="Arial Nova" panose="020B0504020202020204" pitchFamily="34" charset="0"/>
                <a:cs typeface="Arial"/>
              </a:rPr>
              <a:t>Director, Communications</a:t>
            </a:r>
            <a:endParaRPr lang="en-US">
              <a:solidFill>
                <a:schemeClr val="bg1"/>
              </a:solidFill>
              <a:latin typeface="Arial Nova" panose="020B0504020202020204" pitchFamily="34" charset="0"/>
            </a:endParaRPr>
          </a:p>
        </p:txBody>
      </p:sp>
      <p:sp>
        <p:nvSpPr>
          <p:cNvPr id="16" name="Content Placeholder 2">
            <a:extLst>
              <a:ext uri="{FF2B5EF4-FFF2-40B4-BE49-F238E27FC236}">
                <a16:creationId xmlns:a16="http://schemas.microsoft.com/office/drawing/2014/main" id="{D15284F2-5DC3-AF48-B44A-C29F5D8658A6}"/>
              </a:ext>
            </a:extLst>
          </p:cNvPr>
          <p:cNvSpPr txBox="1">
            <a:spLocks/>
          </p:cNvSpPr>
          <p:nvPr/>
        </p:nvSpPr>
        <p:spPr>
          <a:xfrm>
            <a:off x="6561942" y="5622014"/>
            <a:ext cx="1445325" cy="805139"/>
          </a:xfrm>
          <a:prstGeom prst="rect">
            <a:avLst/>
          </a:prstGeom>
        </p:spPr>
        <p:txBody>
          <a:bodyPr vert="horz" lIns="0" tIns="0" rIns="0" bIns="0" rtlCol="0">
            <a:noAutofit/>
          </a:bodyPr>
          <a:lstStyle>
            <a:lvl1pPr marL="0" indent="0" algn="l" defTabSz="1007943" rtl="0" eaLnBrk="1" latinLnBrk="0" hangingPunct="1">
              <a:lnSpc>
                <a:spcPct val="100000"/>
              </a:lnSpc>
              <a:spcBef>
                <a:spcPts val="0"/>
              </a:spcBef>
              <a:spcAft>
                <a:spcPts val="800"/>
              </a:spcAft>
              <a:buFont typeface="Arial" panose="020B0604020202020204" pitchFamily="34" charset="0"/>
              <a:buNone/>
              <a:defRPr sz="1600" kern="1200">
                <a:solidFill>
                  <a:srgbClr val="23305D"/>
                </a:solidFill>
                <a:latin typeface="Arial" panose="020B0604020202020204" pitchFamily="34" charset="0"/>
                <a:ea typeface="+mn-ea"/>
                <a:cs typeface="Arial" panose="020B0604020202020204" pitchFamily="34" charset="0"/>
              </a:defRPr>
            </a:lvl1pPr>
            <a:lvl2pPr marL="0" indent="0" algn="l" defTabSz="1007943" rtl="0" eaLnBrk="1" latinLnBrk="0" hangingPunct="1">
              <a:lnSpc>
                <a:spcPct val="100000"/>
              </a:lnSpc>
              <a:spcBef>
                <a:spcPts val="0"/>
              </a:spcBef>
              <a:spcAft>
                <a:spcPts val="8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a:spcAft>
                <a:spcPts val="0"/>
              </a:spcAft>
            </a:pPr>
            <a:r>
              <a:rPr lang="en-GB" sz="1050" b="1">
                <a:solidFill>
                  <a:schemeClr val="bg1"/>
                </a:solidFill>
                <a:latin typeface="Arial Nova" panose="020B0504020202020204" pitchFamily="34" charset="0"/>
              </a:rPr>
              <a:t>Simon Claydon</a:t>
            </a:r>
            <a:endParaRPr lang="en-GB" sz="1050">
              <a:solidFill>
                <a:schemeClr val="bg1"/>
              </a:solidFill>
              <a:latin typeface="Arial Nova" panose="020B0504020202020204" pitchFamily="34" charset="0"/>
            </a:endParaRPr>
          </a:p>
          <a:p>
            <a:pPr algn="ctr">
              <a:spcAft>
                <a:spcPts val="0"/>
              </a:spcAft>
            </a:pPr>
            <a:r>
              <a:rPr lang="en-GB" sz="1050">
                <a:solidFill>
                  <a:schemeClr val="bg1"/>
                </a:solidFill>
                <a:latin typeface="Arial Nova" panose="020B0504020202020204" pitchFamily="34" charset="0"/>
              </a:rPr>
              <a:t>Director, People, Capability and </a:t>
            </a:r>
            <a:br>
              <a:rPr lang="en-GB" sz="1050">
                <a:solidFill>
                  <a:schemeClr val="bg1"/>
                </a:solidFill>
                <a:latin typeface="Arial Nova" panose="020B0504020202020204" pitchFamily="34" charset="0"/>
              </a:rPr>
            </a:br>
            <a:r>
              <a:rPr lang="en-GB" sz="1050">
                <a:solidFill>
                  <a:schemeClr val="bg1"/>
                </a:solidFill>
                <a:latin typeface="Arial Nova" panose="020B0504020202020204" pitchFamily="34" charset="0"/>
              </a:rPr>
              <a:t>Change</a:t>
            </a:r>
          </a:p>
        </p:txBody>
      </p:sp>
      <p:pic>
        <p:nvPicPr>
          <p:cNvPr id="18" name="Picture 17" descr="A close-up of a person smiling&#10;&#10;Description automatically generated">
            <a:extLst>
              <a:ext uri="{FF2B5EF4-FFF2-40B4-BE49-F238E27FC236}">
                <a16:creationId xmlns:a16="http://schemas.microsoft.com/office/drawing/2014/main" id="{79CED58D-9661-3241-8217-C7A45C5E93E1}"/>
              </a:ext>
            </a:extLst>
          </p:cNvPr>
          <p:cNvPicPr>
            <a:picLocks noChangeAspect="1"/>
          </p:cNvPicPr>
          <p:nvPr/>
        </p:nvPicPr>
        <p:blipFill>
          <a:blip r:embed="rId3"/>
          <a:stretch>
            <a:fillRect/>
          </a:stretch>
        </p:blipFill>
        <p:spPr>
          <a:xfrm>
            <a:off x="3672189" y="2347119"/>
            <a:ext cx="1079500" cy="1079500"/>
          </a:xfrm>
          <a:prstGeom prst="rect">
            <a:avLst/>
          </a:prstGeom>
        </p:spPr>
      </p:pic>
      <p:pic>
        <p:nvPicPr>
          <p:cNvPr id="22" name="Picture 21" descr="A person wearing glasses&#10;&#10;Description automatically generated with medium confidence">
            <a:extLst>
              <a:ext uri="{FF2B5EF4-FFF2-40B4-BE49-F238E27FC236}">
                <a16:creationId xmlns:a16="http://schemas.microsoft.com/office/drawing/2014/main" id="{0E65547E-3359-EB4A-BE66-CB23EF6C083A}"/>
              </a:ext>
            </a:extLst>
          </p:cNvPr>
          <p:cNvPicPr>
            <a:picLocks noChangeAspect="1"/>
          </p:cNvPicPr>
          <p:nvPr/>
        </p:nvPicPr>
        <p:blipFill>
          <a:blip r:embed="rId4"/>
          <a:stretch>
            <a:fillRect/>
          </a:stretch>
        </p:blipFill>
        <p:spPr>
          <a:xfrm>
            <a:off x="2141938" y="4445355"/>
            <a:ext cx="1066800" cy="1066800"/>
          </a:xfrm>
          <a:prstGeom prst="rect">
            <a:avLst/>
          </a:prstGeom>
        </p:spPr>
      </p:pic>
      <p:pic>
        <p:nvPicPr>
          <p:cNvPr id="24" name="Picture 23" descr="A person wearing glasses&#10;&#10;Description automatically generated with low confidence">
            <a:extLst>
              <a:ext uri="{FF2B5EF4-FFF2-40B4-BE49-F238E27FC236}">
                <a16:creationId xmlns:a16="http://schemas.microsoft.com/office/drawing/2014/main" id="{CDE71E0C-4A36-2A41-AB97-B693F7605890}"/>
              </a:ext>
            </a:extLst>
          </p:cNvPr>
          <p:cNvPicPr>
            <a:picLocks noChangeAspect="1"/>
          </p:cNvPicPr>
          <p:nvPr/>
        </p:nvPicPr>
        <p:blipFill>
          <a:blip r:embed="rId5"/>
          <a:stretch>
            <a:fillRect/>
          </a:stretch>
        </p:blipFill>
        <p:spPr>
          <a:xfrm>
            <a:off x="609132" y="2347119"/>
            <a:ext cx="1079500" cy="1079500"/>
          </a:xfrm>
          <a:prstGeom prst="rect">
            <a:avLst/>
          </a:prstGeom>
        </p:spPr>
      </p:pic>
      <p:pic>
        <p:nvPicPr>
          <p:cNvPr id="28" name="Picture 27" descr="A person wearing glasses&#10;&#10;Description automatically generated with medium confidence">
            <a:extLst>
              <a:ext uri="{FF2B5EF4-FFF2-40B4-BE49-F238E27FC236}">
                <a16:creationId xmlns:a16="http://schemas.microsoft.com/office/drawing/2014/main" id="{A8EB9E7A-58A5-5D49-94F1-93D6C9AF2C28}"/>
              </a:ext>
            </a:extLst>
          </p:cNvPr>
          <p:cNvPicPr>
            <a:picLocks noChangeAspect="1"/>
          </p:cNvPicPr>
          <p:nvPr/>
        </p:nvPicPr>
        <p:blipFill>
          <a:blip r:embed="rId6"/>
          <a:stretch>
            <a:fillRect/>
          </a:stretch>
        </p:blipFill>
        <p:spPr>
          <a:xfrm>
            <a:off x="5216124" y="2347119"/>
            <a:ext cx="1079500" cy="1066800"/>
          </a:xfrm>
          <a:prstGeom prst="rect">
            <a:avLst/>
          </a:prstGeom>
        </p:spPr>
      </p:pic>
      <p:pic>
        <p:nvPicPr>
          <p:cNvPr id="30" name="Picture 29" descr="A picture containing person, person, wearing, posing&#10;&#10;Description automatically generated">
            <a:extLst>
              <a:ext uri="{FF2B5EF4-FFF2-40B4-BE49-F238E27FC236}">
                <a16:creationId xmlns:a16="http://schemas.microsoft.com/office/drawing/2014/main" id="{378F6D6A-4067-904A-81EC-73E8BE647869}"/>
              </a:ext>
            </a:extLst>
          </p:cNvPr>
          <p:cNvPicPr>
            <a:picLocks noChangeAspect="1"/>
          </p:cNvPicPr>
          <p:nvPr/>
        </p:nvPicPr>
        <p:blipFill>
          <a:blip r:embed="rId7"/>
          <a:stretch>
            <a:fillRect/>
          </a:stretch>
        </p:blipFill>
        <p:spPr>
          <a:xfrm>
            <a:off x="6738483" y="2347119"/>
            <a:ext cx="1079500" cy="1066800"/>
          </a:xfrm>
          <a:prstGeom prst="rect">
            <a:avLst/>
          </a:prstGeom>
        </p:spPr>
      </p:pic>
      <p:pic>
        <p:nvPicPr>
          <p:cNvPr id="32" name="Picture 31" descr="A person smiling for the camera&#10;&#10;Description automatically generated with medium confidence">
            <a:extLst>
              <a:ext uri="{FF2B5EF4-FFF2-40B4-BE49-F238E27FC236}">
                <a16:creationId xmlns:a16="http://schemas.microsoft.com/office/drawing/2014/main" id="{47E45D0B-AF5B-CF46-A39C-F49039C18AFD}"/>
              </a:ext>
            </a:extLst>
          </p:cNvPr>
          <p:cNvPicPr>
            <a:picLocks noChangeAspect="1"/>
          </p:cNvPicPr>
          <p:nvPr/>
        </p:nvPicPr>
        <p:blipFill>
          <a:blip r:embed="rId8"/>
          <a:stretch>
            <a:fillRect/>
          </a:stretch>
        </p:blipFill>
        <p:spPr>
          <a:xfrm>
            <a:off x="6757291" y="4445355"/>
            <a:ext cx="1066800" cy="1066800"/>
          </a:xfrm>
          <a:prstGeom prst="rect">
            <a:avLst/>
          </a:prstGeom>
        </p:spPr>
      </p:pic>
      <p:pic>
        <p:nvPicPr>
          <p:cNvPr id="34" name="Picture 33" descr="A picture containing person, clothing, smiling, outdoor&#10;&#10;Description automatically generated">
            <a:extLst>
              <a:ext uri="{FF2B5EF4-FFF2-40B4-BE49-F238E27FC236}">
                <a16:creationId xmlns:a16="http://schemas.microsoft.com/office/drawing/2014/main" id="{CA40AA84-FCD9-A44C-9D17-90920A7024F4}"/>
              </a:ext>
            </a:extLst>
          </p:cNvPr>
          <p:cNvPicPr>
            <a:picLocks noChangeAspect="1"/>
          </p:cNvPicPr>
          <p:nvPr/>
        </p:nvPicPr>
        <p:blipFill>
          <a:blip r:embed="rId9"/>
          <a:stretch>
            <a:fillRect/>
          </a:stretch>
        </p:blipFill>
        <p:spPr>
          <a:xfrm>
            <a:off x="2144796" y="2347119"/>
            <a:ext cx="1079500" cy="1066800"/>
          </a:xfrm>
          <a:prstGeom prst="rect">
            <a:avLst/>
          </a:prstGeom>
        </p:spPr>
      </p:pic>
      <p:pic>
        <p:nvPicPr>
          <p:cNvPr id="36" name="Picture 35" descr="A close-up of a person smiling&#10;&#10;Description automatically generated">
            <a:extLst>
              <a:ext uri="{FF2B5EF4-FFF2-40B4-BE49-F238E27FC236}">
                <a16:creationId xmlns:a16="http://schemas.microsoft.com/office/drawing/2014/main" id="{1B06CE00-9351-3240-9FC2-601B12A4B7FC}"/>
              </a:ext>
            </a:extLst>
          </p:cNvPr>
          <p:cNvPicPr>
            <a:picLocks noChangeAspect="1"/>
          </p:cNvPicPr>
          <p:nvPr/>
        </p:nvPicPr>
        <p:blipFill>
          <a:blip r:embed="rId10"/>
          <a:stretch>
            <a:fillRect/>
          </a:stretch>
        </p:blipFill>
        <p:spPr>
          <a:xfrm>
            <a:off x="615623" y="4445355"/>
            <a:ext cx="1104900" cy="1066800"/>
          </a:xfrm>
          <a:prstGeom prst="rect">
            <a:avLst/>
          </a:prstGeom>
        </p:spPr>
      </p:pic>
      <p:pic>
        <p:nvPicPr>
          <p:cNvPr id="25" name="Picture 26" descr="A picture containing person, wall, indoor, person&#10;&#10;Description automatically generated">
            <a:extLst>
              <a:ext uri="{FF2B5EF4-FFF2-40B4-BE49-F238E27FC236}">
                <a16:creationId xmlns:a16="http://schemas.microsoft.com/office/drawing/2014/main" id="{E7CF1790-EE5A-4B11-9833-B7C3CFAEDCE7}"/>
              </a:ext>
            </a:extLst>
          </p:cNvPr>
          <p:cNvPicPr>
            <a:picLocks noChangeAspect="1"/>
          </p:cNvPicPr>
          <p:nvPr/>
        </p:nvPicPr>
        <p:blipFill>
          <a:blip r:embed="rId11"/>
          <a:stretch>
            <a:fillRect/>
          </a:stretch>
        </p:blipFill>
        <p:spPr>
          <a:xfrm>
            <a:off x="5213686" y="4445162"/>
            <a:ext cx="1083900" cy="1066359"/>
          </a:xfrm>
          <a:prstGeom prst="rect">
            <a:avLst/>
          </a:prstGeom>
        </p:spPr>
      </p:pic>
      <p:pic>
        <p:nvPicPr>
          <p:cNvPr id="1026" name="Picture 2" descr="Leadership announcement">
            <a:extLst>
              <a:ext uri="{FF2B5EF4-FFF2-40B4-BE49-F238E27FC236}">
                <a16:creationId xmlns:a16="http://schemas.microsoft.com/office/drawing/2014/main" id="{B48825BA-19E2-4B53-BE62-81AEC4D1144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795" r="21443"/>
          <a:stretch/>
        </p:blipFill>
        <p:spPr bwMode="auto">
          <a:xfrm>
            <a:off x="3729035" y="4437051"/>
            <a:ext cx="965408" cy="106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13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0B73-8CBD-3A4C-A2B0-8862797131ED}"/>
              </a:ext>
            </a:extLst>
          </p:cNvPr>
          <p:cNvSpPr>
            <a:spLocks noGrp="1"/>
          </p:cNvSpPr>
          <p:nvPr>
            <p:ph type="title"/>
          </p:nvPr>
        </p:nvSpPr>
        <p:spPr>
          <a:xfrm>
            <a:off x="251011" y="321802"/>
            <a:ext cx="9221689" cy="1461188"/>
          </a:xfrm>
        </p:spPr>
        <p:txBody>
          <a:bodyPr>
            <a:normAutofit/>
          </a:bodyPr>
          <a:lstStyle/>
          <a:p>
            <a:r>
              <a:rPr lang="en-GB" sz="4000">
                <a:solidFill>
                  <a:srgbClr val="002060"/>
                </a:solidFill>
                <a:latin typeface="Arial Nova" panose="020B0504020202020204" pitchFamily="34" charset="0"/>
                <a:cs typeface="Arial"/>
              </a:rPr>
              <a:t>Beyond Whitehall </a:t>
            </a:r>
            <a:br>
              <a:rPr lang="en-GB" sz="4000">
                <a:solidFill>
                  <a:srgbClr val="002060"/>
                </a:solidFill>
                <a:latin typeface="Arial Nova" panose="020B0504020202020204" pitchFamily="34" charset="0"/>
              </a:rPr>
            </a:br>
            <a:endParaRPr lang="en-US" sz="4000">
              <a:solidFill>
                <a:srgbClr val="002060"/>
              </a:solidFill>
              <a:latin typeface="Arial Nova" panose="020B0504020202020204" pitchFamily="34" charset="0"/>
            </a:endParaRPr>
          </a:p>
        </p:txBody>
      </p:sp>
      <p:graphicFrame>
        <p:nvGraphicFramePr>
          <p:cNvPr id="3" name="Diagram 2">
            <a:extLst>
              <a:ext uri="{FF2B5EF4-FFF2-40B4-BE49-F238E27FC236}">
                <a16:creationId xmlns:a16="http://schemas.microsoft.com/office/drawing/2014/main" id="{C95E09D3-C8E0-4415-BCDB-BFF6A2BE885E}"/>
              </a:ext>
            </a:extLst>
          </p:cNvPr>
          <p:cNvGraphicFramePr/>
          <p:nvPr>
            <p:extLst>
              <p:ext uri="{D42A27DB-BD31-4B8C-83A1-F6EECF244321}">
                <p14:modId xmlns:p14="http://schemas.microsoft.com/office/powerpoint/2010/main" val="629321559"/>
              </p:ext>
            </p:extLst>
          </p:nvPr>
        </p:nvGraphicFramePr>
        <p:xfrm>
          <a:off x="107575" y="965176"/>
          <a:ext cx="9870142" cy="6594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Content Placeholder 7">
            <a:extLst>
              <a:ext uri="{FF2B5EF4-FFF2-40B4-BE49-F238E27FC236}">
                <a16:creationId xmlns:a16="http://schemas.microsoft.com/office/drawing/2014/main" id="{CB47148C-D60A-9043-AA20-8A1A23660EDB}"/>
              </a:ext>
            </a:extLst>
          </p:cNvPr>
          <p:cNvPicPr>
            <a:picLocks noGrp="1" noChangeAspect="1"/>
          </p:cNvPicPr>
          <p:nvPr>
            <p:ph idx="1"/>
          </p:nvPr>
        </p:nvPicPr>
        <p:blipFill>
          <a:blip r:embed="rId7"/>
          <a:stretch/>
        </p:blipFill>
        <p:spPr>
          <a:xfrm>
            <a:off x="6320118" y="4087249"/>
            <a:ext cx="4371694" cy="3472425"/>
          </a:xfrm>
        </p:spPr>
      </p:pic>
    </p:spTree>
    <p:extLst>
      <p:ext uri="{BB962C8B-B14F-4D97-AF65-F5344CB8AC3E}">
        <p14:creationId xmlns:p14="http://schemas.microsoft.com/office/powerpoint/2010/main" val="324247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0725" y="6894513"/>
            <a:ext cx="2351088" cy="401637"/>
          </a:xfrm>
          <a:prstGeom prst="rect">
            <a:avLst/>
          </a:prstGeom>
        </p:spPr>
        <p:txBody>
          <a:bodyPr/>
          <a:lstStyle/>
          <a:p>
            <a:pPr defTabSz="1007943"/>
            <a:fld id="{C6C4DB2C-7EFC-4C32-8C5A-9C035C700F41}" type="slidenum">
              <a:rPr lang="en-GB">
                <a:solidFill>
                  <a:prstClr val="black">
                    <a:tint val="75000"/>
                  </a:prstClr>
                </a:solidFill>
                <a:latin typeface="Arial Nova" panose="020B0504020202020204" pitchFamily="34" charset="0"/>
              </a:rPr>
              <a:pPr defTabSz="1007943"/>
              <a:t>7</a:t>
            </a:fld>
            <a:endParaRPr lang="en-GB">
              <a:solidFill>
                <a:prstClr val="black">
                  <a:tint val="75000"/>
                </a:prstClr>
              </a:solidFill>
              <a:latin typeface="Arial Nova" panose="020B0504020202020204" pitchFamily="34" charset="0"/>
            </a:endParaRPr>
          </a:p>
        </p:txBody>
      </p:sp>
      <p:pic>
        <p:nvPicPr>
          <p:cNvPr id="7" name="Graphic 6" descr="Business Growth with solid fill">
            <a:extLst>
              <a:ext uri="{FF2B5EF4-FFF2-40B4-BE49-F238E27FC236}">
                <a16:creationId xmlns:a16="http://schemas.microsoft.com/office/drawing/2014/main" id="{9833B387-2AA4-4D83-8692-16ADBE7C4F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783" y="5005616"/>
            <a:ext cx="1163469" cy="1163469"/>
          </a:xfrm>
          <a:prstGeom prst="rect">
            <a:avLst/>
          </a:prstGeom>
        </p:spPr>
      </p:pic>
      <p:pic>
        <p:nvPicPr>
          <p:cNvPr id="11" name="Graphic 10" descr="Users with solid fill">
            <a:extLst>
              <a:ext uri="{FF2B5EF4-FFF2-40B4-BE49-F238E27FC236}">
                <a16:creationId xmlns:a16="http://schemas.microsoft.com/office/drawing/2014/main" id="{2DCD3EB1-A9C3-4092-B565-71478A999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1818" y="6293839"/>
            <a:ext cx="1163469" cy="1163469"/>
          </a:xfrm>
          <a:prstGeom prst="rect">
            <a:avLst/>
          </a:prstGeom>
        </p:spPr>
      </p:pic>
      <p:pic>
        <p:nvPicPr>
          <p:cNvPr id="17" name="Graphic 16" descr="Work from home house with solid fill">
            <a:extLst>
              <a:ext uri="{FF2B5EF4-FFF2-40B4-BE49-F238E27FC236}">
                <a16:creationId xmlns:a16="http://schemas.microsoft.com/office/drawing/2014/main" id="{942BDC47-ADA9-4AF5-8BD5-489F720789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3783" y="1186883"/>
            <a:ext cx="1163469" cy="1163469"/>
          </a:xfrm>
          <a:prstGeom prst="rect">
            <a:avLst/>
          </a:prstGeom>
        </p:spPr>
      </p:pic>
      <p:pic>
        <p:nvPicPr>
          <p:cNvPr id="20" name="Graphic 19" descr="Unfollow with solid fill">
            <a:extLst>
              <a:ext uri="{FF2B5EF4-FFF2-40B4-BE49-F238E27FC236}">
                <a16:creationId xmlns:a16="http://schemas.microsoft.com/office/drawing/2014/main" id="{4746ACC1-EFA1-443D-93CD-A1BCC353BD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11817" y="2504626"/>
            <a:ext cx="1163469" cy="1163469"/>
          </a:xfrm>
          <a:prstGeom prst="rect">
            <a:avLst/>
          </a:prstGeom>
        </p:spPr>
      </p:pic>
      <p:pic>
        <p:nvPicPr>
          <p:cNvPr id="22" name="Graphic 21" descr="Piggy Bank with solid fill">
            <a:extLst>
              <a:ext uri="{FF2B5EF4-FFF2-40B4-BE49-F238E27FC236}">
                <a16:creationId xmlns:a16="http://schemas.microsoft.com/office/drawing/2014/main" id="{516A5AC2-D79D-452E-8A61-7B124EF9608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06846" y="3779838"/>
            <a:ext cx="1163469" cy="1163469"/>
          </a:xfrm>
          <a:prstGeom prst="rect">
            <a:avLst/>
          </a:prstGeom>
        </p:spPr>
      </p:pic>
      <p:sp>
        <p:nvSpPr>
          <p:cNvPr id="25" name="TextBox 24">
            <a:extLst>
              <a:ext uri="{FF2B5EF4-FFF2-40B4-BE49-F238E27FC236}">
                <a16:creationId xmlns:a16="http://schemas.microsoft.com/office/drawing/2014/main" id="{6043E62D-01A3-4CB1-AE17-666957DD769C}"/>
              </a:ext>
            </a:extLst>
          </p:cNvPr>
          <p:cNvSpPr txBox="1"/>
          <p:nvPr/>
        </p:nvSpPr>
        <p:spPr>
          <a:xfrm>
            <a:off x="2556608" y="5248347"/>
            <a:ext cx="7375120" cy="703078"/>
          </a:xfrm>
          <a:prstGeom prst="rect">
            <a:avLst/>
          </a:prstGeom>
          <a:noFill/>
        </p:spPr>
        <p:txBody>
          <a:bodyPr wrap="square">
            <a:spAutoFit/>
          </a:bodyPr>
          <a:lstStyle/>
          <a:p>
            <a:pPr algn="just" defTabSz="1007943"/>
            <a:r>
              <a:rPr lang="en-GB" sz="1323">
                <a:solidFill>
                  <a:prstClr val="black"/>
                </a:solidFill>
                <a:latin typeface="Arial Nova" panose="020B0504020202020204" pitchFamily="34" charset="0"/>
                <a:cs typeface="Arial" panose="020B0604020202020204" pitchFamily="34" charset="0"/>
              </a:rPr>
              <a:t>Whatever your role, we take your </a:t>
            </a:r>
            <a:r>
              <a:rPr lang="en-GB" sz="1323" b="1">
                <a:solidFill>
                  <a:srgbClr val="062058"/>
                </a:solidFill>
                <a:latin typeface="Arial Nova" panose="020B0504020202020204" pitchFamily="34" charset="0"/>
                <a:cs typeface="Arial" panose="020B0604020202020204" pitchFamily="34" charset="0"/>
              </a:rPr>
              <a:t>career and development </a:t>
            </a:r>
            <a:r>
              <a:rPr lang="en-GB" sz="1323">
                <a:solidFill>
                  <a:prstClr val="black"/>
                </a:solidFill>
                <a:latin typeface="Arial Nova" panose="020B0504020202020204" pitchFamily="34" charset="0"/>
                <a:cs typeface="Arial" panose="020B0604020202020204" pitchFamily="34" charset="0"/>
              </a:rPr>
              <a:t>seriously, and want to enable you to build a really successful career with the Department and wider Civil Service. We also offer up to 6 days of volunteering leave. </a:t>
            </a:r>
          </a:p>
        </p:txBody>
      </p:sp>
      <p:sp>
        <p:nvSpPr>
          <p:cNvPr id="27" name="TextBox 26">
            <a:extLst>
              <a:ext uri="{FF2B5EF4-FFF2-40B4-BE49-F238E27FC236}">
                <a16:creationId xmlns:a16="http://schemas.microsoft.com/office/drawing/2014/main" id="{829EE17C-A865-4E2E-8930-808DFE1FC85E}"/>
              </a:ext>
            </a:extLst>
          </p:cNvPr>
          <p:cNvSpPr txBox="1"/>
          <p:nvPr/>
        </p:nvSpPr>
        <p:spPr>
          <a:xfrm>
            <a:off x="2556608" y="6485876"/>
            <a:ext cx="7375118" cy="703078"/>
          </a:xfrm>
          <a:prstGeom prst="rect">
            <a:avLst/>
          </a:prstGeom>
          <a:noFill/>
        </p:spPr>
        <p:txBody>
          <a:bodyPr wrap="square">
            <a:spAutoFit/>
          </a:bodyPr>
          <a:lstStyle/>
          <a:p>
            <a:pPr algn="just" defTabSz="1007943"/>
            <a:r>
              <a:rPr lang="en-GB" sz="1323">
                <a:solidFill>
                  <a:prstClr val="black"/>
                </a:solidFill>
                <a:latin typeface="Arial Nova" panose="020B0504020202020204" pitchFamily="34" charset="0"/>
                <a:cs typeface="Arial" panose="020B0604020202020204" pitchFamily="34" charset="0"/>
              </a:rPr>
              <a:t>We are </a:t>
            </a:r>
            <a:r>
              <a:rPr lang="en-GB" sz="1323" b="1">
                <a:solidFill>
                  <a:srgbClr val="062058"/>
                </a:solidFill>
                <a:latin typeface="Arial Nova" panose="020B0504020202020204" pitchFamily="34" charset="0"/>
                <a:cs typeface="Arial" panose="020B0604020202020204" pitchFamily="34" charset="0"/>
              </a:rPr>
              <a:t>diverse and inclusive</a:t>
            </a:r>
            <a:r>
              <a:rPr lang="en-GB" sz="1323">
                <a:solidFill>
                  <a:prstClr val="black"/>
                </a:solidFill>
                <a:latin typeface="Arial Nova" panose="020B0504020202020204" pitchFamily="34" charset="0"/>
                <a:cs typeface="Arial" panose="020B0604020202020204" pitchFamily="34" charset="0"/>
              </a:rPr>
              <a:t>, with strong and pro-active staff networks, special leave policies, reasonable adjustments put in place for those who need them, and diversity talent programmes to help everyone, irrespective of background, to achieve their potential.</a:t>
            </a:r>
          </a:p>
        </p:txBody>
      </p:sp>
      <p:sp>
        <p:nvSpPr>
          <p:cNvPr id="29" name="TextBox 28">
            <a:extLst>
              <a:ext uri="{FF2B5EF4-FFF2-40B4-BE49-F238E27FC236}">
                <a16:creationId xmlns:a16="http://schemas.microsoft.com/office/drawing/2014/main" id="{32CD5EE4-F8BD-476E-9391-D04DBF833902}"/>
              </a:ext>
            </a:extLst>
          </p:cNvPr>
          <p:cNvSpPr txBox="1"/>
          <p:nvPr/>
        </p:nvSpPr>
        <p:spPr>
          <a:xfrm>
            <a:off x="2556608" y="1344508"/>
            <a:ext cx="7155073" cy="906658"/>
          </a:xfrm>
          <a:prstGeom prst="rect">
            <a:avLst/>
          </a:prstGeom>
          <a:noFill/>
        </p:spPr>
        <p:txBody>
          <a:bodyPr wrap="square">
            <a:spAutoFit/>
          </a:bodyPr>
          <a:lstStyle/>
          <a:p>
            <a:pPr algn="just" defTabSz="1007943"/>
            <a:r>
              <a:rPr lang="en-GB" sz="1323">
                <a:solidFill>
                  <a:prstClr val="black"/>
                </a:solidFill>
                <a:latin typeface="Arial Nova" panose="020B0504020202020204" pitchFamily="34" charset="0"/>
                <a:cs typeface="Arial" panose="020B0604020202020204" pitchFamily="34" charset="0"/>
              </a:rPr>
              <a:t>We have a variety of </a:t>
            </a:r>
            <a:r>
              <a:rPr lang="en-GB" sz="1323" b="1">
                <a:solidFill>
                  <a:srgbClr val="062058"/>
                </a:solidFill>
                <a:latin typeface="Arial Nova" panose="020B0504020202020204" pitchFamily="34" charset="0"/>
                <a:cs typeface="Arial" panose="020B0604020202020204" pitchFamily="34" charset="0"/>
              </a:rPr>
              <a:t>flexible working opportunities</a:t>
            </a:r>
            <a:r>
              <a:rPr lang="en-GB" sz="1323">
                <a:solidFill>
                  <a:prstClr val="black"/>
                </a:solidFill>
                <a:latin typeface="Arial Nova" panose="020B0504020202020204" pitchFamily="34" charset="0"/>
                <a:cs typeface="Arial" panose="020B0604020202020204" pitchFamily="34" charset="0"/>
              </a:rPr>
              <a:t>, including part-time or term-time working and access to Flexible Working Schemes allowing you to vary your working day. We also offer hybrid working, so you can mix office working from multiple locations and remote working.</a:t>
            </a:r>
          </a:p>
        </p:txBody>
      </p:sp>
      <p:sp>
        <p:nvSpPr>
          <p:cNvPr id="31" name="TextBox 30">
            <a:extLst>
              <a:ext uri="{FF2B5EF4-FFF2-40B4-BE49-F238E27FC236}">
                <a16:creationId xmlns:a16="http://schemas.microsoft.com/office/drawing/2014/main" id="{F089DBF4-62D6-4CA3-98FB-D6F610C1F96B}"/>
              </a:ext>
            </a:extLst>
          </p:cNvPr>
          <p:cNvSpPr txBox="1"/>
          <p:nvPr/>
        </p:nvSpPr>
        <p:spPr>
          <a:xfrm>
            <a:off x="2504878" y="2624141"/>
            <a:ext cx="7375118" cy="906658"/>
          </a:xfrm>
          <a:prstGeom prst="rect">
            <a:avLst/>
          </a:prstGeom>
          <a:noFill/>
        </p:spPr>
        <p:txBody>
          <a:bodyPr wrap="square">
            <a:spAutoFit/>
          </a:bodyPr>
          <a:lstStyle/>
          <a:p>
            <a:pPr algn="just" defTabSz="1007943"/>
            <a:r>
              <a:rPr lang="en-GB" sz="1323">
                <a:solidFill>
                  <a:prstClr val="black"/>
                </a:solidFill>
                <a:latin typeface="Arial Nova" panose="020B0504020202020204" pitchFamily="34" charset="0"/>
                <a:cs typeface="Arial" panose="020B0604020202020204" pitchFamily="34" charset="0"/>
              </a:rPr>
              <a:t>We offer a </a:t>
            </a:r>
            <a:r>
              <a:rPr lang="en-GB" sz="1323" b="1">
                <a:solidFill>
                  <a:srgbClr val="062058"/>
                </a:solidFill>
                <a:latin typeface="Arial Nova" panose="020B0504020202020204" pitchFamily="34" charset="0"/>
                <a:cs typeface="Arial" panose="020B0604020202020204" pitchFamily="34" charset="0"/>
              </a:rPr>
              <a:t>Generous Annual Leave and Bank Holiday Allowance </a:t>
            </a:r>
            <a:r>
              <a:rPr lang="en-GB" sz="1323">
                <a:solidFill>
                  <a:prstClr val="black"/>
                </a:solidFill>
                <a:latin typeface="Arial Nova" panose="020B0504020202020204" pitchFamily="34" charset="0"/>
                <a:cs typeface="Arial" panose="020B0604020202020204" pitchFamily="34" charset="0"/>
              </a:rPr>
              <a:t>of 25 days annual leave on entry, increasing on a sliding scale to 30 days after 5 years’ service. This is in addition to 8 public holidays. This will be complimented by one further day paid privilege entitlement to mark the Queen’s Birthday.</a:t>
            </a:r>
          </a:p>
        </p:txBody>
      </p:sp>
      <p:sp>
        <p:nvSpPr>
          <p:cNvPr id="33" name="TextBox 32">
            <a:extLst>
              <a:ext uri="{FF2B5EF4-FFF2-40B4-BE49-F238E27FC236}">
                <a16:creationId xmlns:a16="http://schemas.microsoft.com/office/drawing/2014/main" id="{9F7D6665-1387-4ADF-9129-C4A2FA3ADED6}"/>
              </a:ext>
            </a:extLst>
          </p:cNvPr>
          <p:cNvSpPr txBox="1"/>
          <p:nvPr/>
        </p:nvSpPr>
        <p:spPr>
          <a:xfrm>
            <a:off x="2556606" y="3898097"/>
            <a:ext cx="7375120" cy="1110240"/>
          </a:xfrm>
          <a:prstGeom prst="rect">
            <a:avLst/>
          </a:prstGeom>
          <a:noFill/>
        </p:spPr>
        <p:txBody>
          <a:bodyPr wrap="square">
            <a:spAutoFit/>
          </a:bodyPr>
          <a:lstStyle/>
          <a:p>
            <a:pPr algn="just" defTabSz="1007943"/>
            <a:r>
              <a:rPr lang="en-GB" sz="1323">
                <a:solidFill>
                  <a:prstClr val="black"/>
                </a:solidFill>
                <a:latin typeface="Arial Nova" panose="020B0504020202020204" pitchFamily="34" charset="0"/>
                <a:cs typeface="Arial" panose="020B0604020202020204" pitchFamily="34" charset="0"/>
              </a:rPr>
              <a:t>A competitive contributory </a:t>
            </a:r>
            <a:r>
              <a:rPr lang="en-GB" sz="1323" b="1">
                <a:solidFill>
                  <a:srgbClr val="062058"/>
                </a:solidFill>
                <a:latin typeface="Arial Nova" panose="020B0504020202020204" pitchFamily="34" charset="0"/>
                <a:cs typeface="Arial" panose="020B0604020202020204" pitchFamily="34" charset="0"/>
              </a:rPr>
              <a:t>pension scheme. </a:t>
            </a:r>
            <a:r>
              <a:rPr lang="en-GB" sz="1323">
                <a:solidFill>
                  <a:prstClr val="black"/>
                </a:solidFill>
                <a:latin typeface="Arial Nova" panose="020B0504020202020204" pitchFamily="34" charset="0"/>
                <a:cs typeface="Arial" panose="020B0604020202020204" pitchFamily="34" charset="0"/>
              </a:rPr>
              <a:t>This is an average salary defined benefit scheme that you can enter as soon as you join and we will make a significant contribution to the cost of your pension. We also offer access to a </a:t>
            </a:r>
            <a:r>
              <a:rPr lang="en-GB" sz="1323" b="1">
                <a:solidFill>
                  <a:srgbClr val="062058"/>
                </a:solidFill>
                <a:latin typeface="Arial Nova" panose="020B0504020202020204" pitchFamily="34" charset="0"/>
                <a:cs typeface="Arial" panose="020B0604020202020204" pitchFamily="34" charset="0"/>
              </a:rPr>
              <a:t>staff benefits scheme </a:t>
            </a:r>
            <a:r>
              <a:rPr lang="en-GB" sz="1323">
                <a:solidFill>
                  <a:prstClr val="black"/>
                </a:solidFill>
                <a:latin typeface="Arial Nova" panose="020B0504020202020204" pitchFamily="34" charset="0"/>
                <a:cs typeface="Arial" panose="020B0604020202020204" pitchFamily="34" charset="0"/>
              </a:rPr>
              <a:t>which provides staff discounts, charitable payroll giving and, subject to eligibility, childcare vouchers and a cycle to work scheme.</a:t>
            </a:r>
          </a:p>
        </p:txBody>
      </p:sp>
      <p:sp>
        <p:nvSpPr>
          <p:cNvPr id="34" name="Rectangle 33">
            <a:extLst>
              <a:ext uri="{FF2B5EF4-FFF2-40B4-BE49-F238E27FC236}">
                <a16:creationId xmlns:a16="http://schemas.microsoft.com/office/drawing/2014/main" id="{0DC0803B-CF4C-4EA2-8D97-8FED8ECEF985}"/>
              </a:ext>
            </a:extLst>
          </p:cNvPr>
          <p:cNvSpPr/>
          <p:nvPr/>
        </p:nvSpPr>
        <p:spPr>
          <a:xfrm>
            <a:off x="424629" y="1077432"/>
            <a:ext cx="9784595" cy="6331753"/>
          </a:xfrm>
          <a:prstGeom prst="rect">
            <a:avLst/>
          </a:prstGeom>
          <a:noFill/>
          <a:ln>
            <a:solidFill>
              <a:srgbClr val="062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endParaRPr lang="en-GB" sz="1984">
              <a:solidFill>
                <a:prstClr val="white"/>
              </a:solidFill>
              <a:latin typeface="Arial Nova" panose="020B0504020202020204" pitchFamily="34" charset="0"/>
            </a:endParaRPr>
          </a:p>
        </p:txBody>
      </p:sp>
      <p:sp>
        <p:nvSpPr>
          <p:cNvPr id="15" name="Title 1">
            <a:extLst>
              <a:ext uri="{FF2B5EF4-FFF2-40B4-BE49-F238E27FC236}">
                <a16:creationId xmlns:a16="http://schemas.microsoft.com/office/drawing/2014/main" id="{0540A03D-F13F-4351-A338-70946E88AE0B}"/>
              </a:ext>
            </a:extLst>
          </p:cNvPr>
          <p:cNvSpPr>
            <a:spLocks noGrp="1"/>
          </p:cNvSpPr>
          <p:nvPr>
            <p:ph type="title"/>
          </p:nvPr>
        </p:nvSpPr>
        <p:spPr>
          <a:xfrm>
            <a:off x="251012" y="321802"/>
            <a:ext cx="4448580" cy="319655"/>
          </a:xfrm>
        </p:spPr>
        <p:txBody>
          <a:bodyPr>
            <a:noAutofit/>
          </a:bodyPr>
          <a:lstStyle/>
          <a:p>
            <a:r>
              <a:rPr lang="en-GB" sz="4000">
                <a:solidFill>
                  <a:srgbClr val="002060"/>
                </a:solidFill>
                <a:latin typeface="Arial Nova" panose="020B0504020202020204" pitchFamily="34" charset="0"/>
                <a:cs typeface="Arial"/>
              </a:rPr>
              <a:t>Employee Benefits </a:t>
            </a:r>
            <a:endParaRPr lang="en-US" sz="4000">
              <a:solidFill>
                <a:srgbClr val="002060"/>
              </a:solidFill>
              <a:latin typeface="Arial Nova" panose="020B0504020202020204" pitchFamily="34" charset="0"/>
            </a:endParaRPr>
          </a:p>
        </p:txBody>
      </p:sp>
    </p:spTree>
    <p:extLst>
      <p:ext uri="{BB962C8B-B14F-4D97-AF65-F5344CB8AC3E}">
        <p14:creationId xmlns:p14="http://schemas.microsoft.com/office/powerpoint/2010/main" val="208782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8F9953E-CA76-AA44-893C-F3D6A2C47D57}"/>
              </a:ext>
            </a:extLst>
          </p:cNvPr>
          <p:cNvPicPr>
            <a:picLocks noChangeAspect="1"/>
          </p:cNvPicPr>
          <p:nvPr/>
        </p:nvPicPr>
        <p:blipFill>
          <a:blip r:embed="rId2"/>
          <a:srcRect/>
          <a:stretch/>
        </p:blipFill>
        <p:spPr>
          <a:xfrm>
            <a:off x="7362092" y="4096874"/>
            <a:ext cx="3329721" cy="3462801"/>
          </a:xfrm>
          <a:prstGeom prst="rect">
            <a:avLst/>
          </a:prstGeom>
        </p:spPr>
      </p:pic>
      <p:sp>
        <p:nvSpPr>
          <p:cNvPr id="2" name="Title 1">
            <a:extLst>
              <a:ext uri="{FF2B5EF4-FFF2-40B4-BE49-F238E27FC236}">
                <a16:creationId xmlns:a16="http://schemas.microsoft.com/office/drawing/2014/main" id="{2E570B73-8CBD-3A4C-A2B0-8862797131ED}"/>
              </a:ext>
            </a:extLst>
          </p:cNvPr>
          <p:cNvSpPr>
            <a:spLocks noGrp="1"/>
          </p:cNvSpPr>
          <p:nvPr>
            <p:ph type="title"/>
          </p:nvPr>
        </p:nvSpPr>
        <p:spPr>
          <a:xfrm>
            <a:off x="421297" y="160437"/>
            <a:ext cx="9221689" cy="1461188"/>
          </a:xfrm>
        </p:spPr>
        <p:txBody>
          <a:bodyPr>
            <a:normAutofit/>
          </a:bodyPr>
          <a:lstStyle/>
          <a:p>
            <a:r>
              <a:rPr lang="en-GB" sz="4000">
                <a:solidFill>
                  <a:srgbClr val="002060"/>
                </a:solidFill>
                <a:latin typeface="Arial Nova" panose="020B0504020202020204" pitchFamily="34" charset="0"/>
                <a:cs typeface="Arial"/>
              </a:rPr>
              <a:t>We are for everyone</a:t>
            </a:r>
            <a:endParaRPr lang="en-US" sz="4000">
              <a:solidFill>
                <a:srgbClr val="002060"/>
              </a:solidFill>
              <a:latin typeface="Arial Nova" panose="020B0504020202020204" pitchFamily="34" charset="0"/>
              <a:cs typeface="Arial"/>
            </a:endParaRPr>
          </a:p>
        </p:txBody>
      </p:sp>
      <p:sp>
        <p:nvSpPr>
          <p:cNvPr id="4" name="TextBox 3">
            <a:extLst>
              <a:ext uri="{FF2B5EF4-FFF2-40B4-BE49-F238E27FC236}">
                <a16:creationId xmlns:a16="http://schemas.microsoft.com/office/drawing/2014/main" id="{251F702F-6018-42A5-A1AB-D66AA6E745AE}"/>
              </a:ext>
            </a:extLst>
          </p:cNvPr>
          <p:cNvSpPr txBox="1"/>
          <p:nvPr/>
        </p:nvSpPr>
        <p:spPr>
          <a:xfrm>
            <a:off x="421297" y="1339606"/>
            <a:ext cx="9975132" cy="1661993"/>
          </a:xfrm>
          <a:prstGeom prst="rect">
            <a:avLst/>
          </a:prstGeom>
          <a:noFill/>
        </p:spPr>
        <p:txBody>
          <a:bodyPr wrap="square" rtlCol="0">
            <a:spAutoFit/>
          </a:bodyPr>
          <a:lstStyle/>
          <a:p>
            <a:r>
              <a:rPr lang="en-GB" sz="1400" b="1">
                <a:solidFill>
                  <a:srgbClr val="002060"/>
                </a:solidFill>
                <a:latin typeface="Arial Nova" panose="020B0504020202020204" pitchFamily="34" charset="0"/>
              </a:rPr>
              <a:t>Everyone in DLUHC is unique and brings their own individual perspectives into our organisation. Our vision for DLUHC is to be a department with a workforce that is representative of a modern Britain. </a:t>
            </a:r>
          </a:p>
          <a:p>
            <a:endParaRPr lang="en-GB" sz="1400">
              <a:solidFill>
                <a:srgbClr val="23305D"/>
              </a:solidFill>
              <a:latin typeface="Arial Nova" panose="020B0504020202020204" pitchFamily="34" charset="0"/>
            </a:endParaRPr>
          </a:p>
          <a:p>
            <a:r>
              <a:rPr lang="en-GB" sz="1200">
                <a:solidFill>
                  <a:schemeClr val="tx1"/>
                </a:solidFill>
                <a:latin typeface="Arial Nova" panose="020B0504020202020204" pitchFamily="34" charset="0"/>
              </a:rPr>
              <a:t>We want to obtain the full benefits of our diverse employees; therefore, we strive to foster an inclusive culture where everyone has a sense of belonging, authenticity of voice and can thrive. </a:t>
            </a:r>
            <a:r>
              <a:rPr lang="en-GB" sz="1200">
                <a:solidFill>
                  <a:schemeClr val="tx1"/>
                </a:solidFill>
                <a:latin typeface="Arial Nova" panose="020B0504020202020204" pitchFamily="34" charset="0"/>
                <a:cs typeface="Arial"/>
              </a:rPr>
              <a:t>Our </a:t>
            </a:r>
            <a:r>
              <a:rPr lang="en-GB" sz="1200" b="1">
                <a:latin typeface="Arial Nova" panose="020B0504020202020204" pitchFamily="34" charset="0"/>
                <a:cs typeface="Arial"/>
              </a:rPr>
              <a:t>“</a:t>
            </a:r>
            <a:r>
              <a:rPr lang="en-GB" sz="1200" b="1" u="sng">
                <a:latin typeface="Arial Nova" panose="020B0504020202020204" pitchFamily="34" charset="0"/>
                <a:cs typeface="Arial"/>
                <a:hlinkClick r:id="rId3"/>
              </a:rPr>
              <a:t>We are for everyone</a:t>
            </a:r>
            <a:r>
              <a:rPr lang="en-GB" sz="1200" b="1">
                <a:latin typeface="Arial Nova" panose="020B0504020202020204" pitchFamily="34" charset="0"/>
                <a:cs typeface="Arial"/>
                <a:hlinkClick r:id="rId3"/>
              </a:rPr>
              <a:t>”</a:t>
            </a:r>
            <a:r>
              <a:rPr lang="en-GB" sz="1200" b="1">
                <a:latin typeface="Arial Nova" panose="020B0504020202020204" pitchFamily="34" charset="0"/>
                <a:cs typeface="Arial"/>
              </a:rPr>
              <a:t> </a:t>
            </a:r>
            <a:r>
              <a:rPr lang="en-GB" sz="1200">
                <a:solidFill>
                  <a:schemeClr val="tx1"/>
                </a:solidFill>
                <a:latin typeface="Arial Nova" panose="020B0504020202020204" pitchFamily="34" charset="0"/>
                <a:cs typeface="Arial"/>
              </a:rPr>
              <a:t>campaign embodies our aspirations for Diversity”. We welcome applicants from all backgrounds and communities, and in particular those that are currently underrepresented in our most senior grades. This includes, but is not limited to, Black, Asian and Minority Ethnic (BAME) candidates, candidates living with disabilities, and female candidates.</a:t>
            </a:r>
          </a:p>
          <a:p>
            <a:endParaRPr lang="en-GB" sz="1200">
              <a:latin typeface="Arial Nova" panose="020B0504020202020204" pitchFamily="34" charset="0"/>
            </a:endParaRPr>
          </a:p>
        </p:txBody>
      </p:sp>
      <p:graphicFrame>
        <p:nvGraphicFramePr>
          <p:cNvPr id="6" name="Diagram 5">
            <a:extLst>
              <a:ext uri="{FF2B5EF4-FFF2-40B4-BE49-F238E27FC236}">
                <a16:creationId xmlns:a16="http://schemas.microsoft.com/office/drawing/2014/main" id="{E55895A8-FB3E-4D8B-8887-F753BFA777D2}"/>
              </a:ext>
            </a:extLst>
          </p:cNvPr>
          <p:cNvGraphicFramePr/>
          <p:nvPr>
            <p:extLst>
              <p:ext uri="{D42A27DB-BD31-4B8C-83A1-F6EECF244321}">
                <p14:modId xmlns:p14="http://schemas.microsoft.com/office/powerpoint/2010/main" val="4141979258"/>
              </p:ext>
            </p:extLst>
          </p:nvPr>
        </p:nvGraphicFramePr>
        <p:xfrm>
          <a:off x="511628" y="2870791"/>
          <a:ext cx="6766401" cy="4688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8908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5551911E-A587-4B33-9FD7-7D5C478CBCEE}"/>
              </a:ext>
            </a:extLst>
          </p:cNvPr>
          <p:cNvGraphicFramePr/>
          <p:nvPr>
            <p:extLst>
              <p:ext uri="{D42A27DB-BD31-4B8C-83A1-F6EECF244321}">
                <p14:modId xmlns:p14="http://schemas.microsoft.com/office/powerpoint/2010/main" val="320225323"/>
              </p:ext>
            </p:extLst>
          </p:nvPr>
        </p:nvGraphicFramePr>
        <p:xfrm>
          <a:off x="592504" y="1442225"/>
          <a:ext cx="9458462" cy="5923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95C303EA-852F-E342-979F-E04CFBF7441D}"/>
              </a:ext>
            </a:extLst>
          </p:cNvPr>
          <p:cNvPicPr>
            <a:picLocks noChangeAspect="1"/>
          </p:cNvPicPr>
          <p:nvPr/>
        </p:nvPicPr>
        <p:blipFill>
          <a:blip r:embed="rId7"/>
          <a:srcRect/>
          <a:stretch/>
        </p:blipFill>
        <p:spPr>
          <a:xfrm>
            <a:off x="7810226" y="5122127"/>
            <a:ext cx="2881586" cy="2444982"/>
          </a:xfrm>
          <a:prstGeom prst="rect">
            <a:avLst/>
          </a:prstGeom>
        </p:spPr>
      </p:pic>
      <p:sp>
        <p:nvSpPr>
          <p:cNvPr id="2" name="Title 1">
            <a:extLst>
              <a:ext uri="{FF2B5EF4-FFF2-40B4-BE49-F238E27FC236}">
                <a16:creationId xmlns:a16="http://schemas.microsoft.com/office/drawing/2014/main" id="{2E570B73-8CBD-3A4C-A2B0-8862797131ED}"/>
              </a:ext>
            </a:extLst>
          </p:cNvPr>
          <p:cNvSpPr>
            <a:spLocks noGrp="1"/>
          </p:cNvSpPr>
          <p:nvPr>
            <p:ph type="title"/>
          </p:nvPr>
        </p:nvSpPr>
        <p:spPr>
          <a:xfrm>
            <a:off x="569723" y="-25538"/>
            <a:ext cx="8163152" cy="840701"/>
          </a:xfrm>
        </p:spPr>
        <p:txBody>
          <a:bodyPr>
            <a:normAutofit/>
          </a:bodyPr>
          <a:lstStyle/>
          <a:p>
            <a:r>
              <a:rPr lang="en-GB" sz="4000">
                <a:solidFill>
                  <a:srgbClr val="002060"/>
                </a:solidFill>
                <a:latin typeface="Arial Nova" panose="020B0504020202020204" pitchFamily="34" charset="0"/>
                <a:cs typeface="Arial"/>
              </a:rPr>
              <a:t>Guaranteed Interview Schemes</a:t>
            </a:r>
            <a:endParaRPr lang="en-US" sz="4000">
              <a:solidFill>
                <a:srgbClr val="002060"/>
              </a:solidFill>
              <a:latin typeface="Arial Nova" panose="020B0504020202020204" pitchFamily="34" charset="0"/>
              <a:cs typeface="Arial"/>
            </a:endParaRPr>
          </a:p>
        </p:txBody>
      </p:sp>
      <p:sp>
        <p:nvSpPr>
          <p:cNvPr id="3" name="Content Placeholder 2">
            <a:extLst>
              <a:ext uri="{FF2B5EF4-FFF2-40B4-BE49-F238E27FC236}">
                <a16:creationId xmlns:a16="http://schemas.microsoft.com/office/drawing/2014/main" id="{334B61DD-B4AB-0245-894B-935F390FCEBB}"/>
              </a:ext>
            </a:extLst>
          </p:cNvPr>
          <p:cNvSpPr>
            <a:spLocks noGrp="1"/>
          </p:cNvSpPr>
          <p:nvPr>
            <p:ph idx="1"/>
          </p:nvPr>
        </p:nvSpPr>
        <p:spPr>
          <a:xfrm>
            <a:off x="523306" y="756018"/>
            <a:ext cx="9527660" cy="591638"/>
          </a:xfrm>
        </p:spPr>
        <p:txBody>
          <a:bodyPr>
            <a:noAutofit/>
          </a:bodyPr>
          <a:lstStyle/>
          <a:p>
            <a:pPr marL="0" indent="0">
              <a:buNone/>
            </a:pPr>
            <a:r>
              <a:rPr lang="en-GB" sz="1200" b="1" i="0">
                <a:solidFill>
                  <a:srgbClr val="002060"/>
                </a:solidFill>
                <a:effectLst/>
                <a:latin typeface="Arial Nova" panose="020B0504020202020204" pitchFamily="34" charset="0"/>
              </a:rPr>
              <a:t>All candidates who are eligible and meet the minimum standard for a role progress to the next stage of selection under the following schemes. The minimum standard is the combination of experience, behaviours, strengths, abilities and technical/professional skills that a candidate will need to perform effectively in the role. All appointments into the Civil Service will be made on merit. </a:t>
            </a:r>
            <a:endParaRPr lang="en-GB" sz="1200" b="1">
              <a:solidFill>
                <a:srgbClr val="002060"/>
              </a:solidFill>
              <a:latin typeface="Arial Nova" panose="020B0504020202020204" pitchFamily="34" charset="0"/>
            </a:endParaRPr>
          </a:p>
          <a:p>
            <a:pPr marL="0" indent="0">
              <a:buNone/>
            </a:pPr>
            <a:endParaRPr lang="en-GB" sz="1200">
              <a:solidFill>
                <a:srgbClr val="23305D"/>
              </a:solidFill>
              <a:latin typeface="Arial Nova" panose="020B0504020202020204" pitchFamily="34" charset="0"/>
            </a:endParaRPr>
          </a:p>
          <a:p>
            <a:pPr marL="0" indent="0">
              <a:buNone/>
            </a:pPr>
            <a:endParaRPr lang="en-US" sz="1200">
              <a:solidFill>
                <a:srgbClr val="23305D"/>
              </a:solidFill>
              <a:latin typeface="Arial Nova" panose="020B0504020202020204" pitchFamily="34" charset="0"/>
            </a:endParaRPr>
          </a:p>
        </p:txBody>
      </p:sp>
    </p:spTree>
    <p:extLst>
      <p:ext uri="{BB962C8B-B14F-4D97-AF65-F5344CB8AC3E}">
        <p14:creationId xmlns:p14="http://schemas.microsoft.com/office/powerpoint/2010/main" val="4091942848"/>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adforHMRCaudit_x003f_ xmlns="80f9663b-59d8-4054-8788-2c8a55bfb5bc" xsi:nil="true"/>
    <_Flow_SignoffStatus xmlns="80f9663b-59d8-4054-8788-2c8a55bfb5bc" xsi:nil="true"/>
    <_ip_UnifiedCompliancePolicyProperties xmlns="http://schemas.microsoft.com/sharepoint/v3" xsi:nil="true"/>
    <hsfo xmlns="80f9663b-59d8-4054-8788-2c8a55bfb5bc" xsi:nil="true"/>
    <utoi xmlns="80f9663b-59d8-4054-8788-2c8a55bfb5bc">
      <UserInfo>
        <DisplayName/>
        <AccountId xsi:nil="true"/>
        <AccountType/>
      </UserInfo>
    </utoi>
    <_x0076_nn9 xmlns="80f9663b-59d8-4054-8788-2c8a55bfb5b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721B6B38C00674CADD406C478CD4C54" ma:contentTypeVersion="21" ma:contentTypeDescription="Create a new document." ma:contentTypeScope="" ma:versionID="162dd39a0a4120f532ceee85f9572720">
  <xsd:schema xmlns:xsd="http://www.w3.org/2001/XMLSchema" xmlns:xs="http://www.w3.org/2001/XMLSchema" xmlns:p="http://schemas.microsoft.com/office/2006/metadata/properties" xmlns:ns1="http://schemas.microsoft.com/sharepoint/v3" xmlns:ns2="80f9663b-59d8-4054-8788-2c8a55bfb5bc" xmlns:ns3="8e70c231-4faf-48ee-8ed2-970e932c6664" targetNamespace="http://schemas.microsoft.com/office/2006/metadata/properties" ma:root="true" ma:fieldsID="95fc7c10c7f3bd600f9063e35aa1925f" ns1:_="" ns2:_="" ns3:_="">
    <xsd:import namespace="http://schemas.microsoft.com/sharepoint/v3"/>
    <xsd:import namespace="80f9663b-59d8-4054-8788-2c8a55bfb5bc"/>
    <xsd:import namespace="8e70c231-4faf-48ee-8ed2-970e932c66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1:_ip_UnifiedCompliancePolicyProperties" minOccurs="0"/>
                <xsd:element ref="ns1:_ip_UnifiedCompliancePolicyUIAction" minOccurs="0"/>
                <xsd:element ref="ns2:ReadforHMRCaudit_x003f_" minOccurs="0"/>
                <xsd:element ref="ns2:hsfo" minOccurs="0"/>
                <xsd:element ref="ns2:MediaServiceAutoKeyPoints" minOccurs="0"/>
                <xsd:element ref="ns2:MediaServiceKeyPoints" minOccurs="0"/>
                <xsd:element ref="ns2:utoi" minOccurs="0"/>
                <xsd:element ref="ns2:_x0076_nn9"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f9663b-59d8-4054-8788-2c8a55bfb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ReadforHMRCaudit_x003f_" ma:index="20" nillable="true" ma:displayName="Read for HMRC audit? " ma:format="Dropdown" ma:internalName="ReadforHMRCaudit_x003f_">
      <xsd:simpleType>
        <xsd:restriction base="dms:Text">
          <xsd:maxLength value="255"/>
        </xsd:restriction>
      </xsd:simpleType>
    </xsd:element>
    <xsd:element name="hsfo" ma:index="21" nillable="true" ma:displayName="Text" ma:internalName="hsfo">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utoi" ma:index="24" nillable="true" ma:displayName="HR Allocation" ma:list="UserInfo" ma:internalName="utoi">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76_nn9" ma:index="25" nillable="true" ma:displayName="Date Issued" ma:internalName="_x0076_nn9">
      <xsd:simpleType>
        <xsd:restriction base="dms:DateTime"/>
      </xsd:simpleType>
    </xsd:element>
    <xsd:element name="MediaLengthInSeconds" ma:index="26" nillable="true" ma:displayName="Length (seconds)" ma:internalName="MediaLengthInSeconds" ma:readOnly="true">
      <xsd:simpleType>
        <xsd:restriction base="dms:Unknown"/>
      </xsd:simpleType>
    </xsd:element>
    <xsd:element name="_Flow_SignoffStatus" ma:index="27"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70c231-4faf-48ee-8ed2-970e932c66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357855-7949-4504-94F5-60A68985F71A}">
  <ds:schemaRefs>
    <ds:schemaRef ds:uri="80f9663b-59d8-4054-8788-2c8a55bfb5bc"/>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98D7A73-3DF3-4506-9735-C39FCB5C3B57}">
  <ds:schemaRefs>
    <ds:schemaRef ds:uri="80f9663b-59d8-4054-8788-2c8a55bfb5bc"/>
    <ds:schemaRef ds:uri="8e70c231-4faf-48ee-8ed2-970e932c66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259E1B2-A36A-4566-9294-F297A7A403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13</Slides>
  <Notes>7</Notes>
  <HiddenSlides>0</HiddenSlide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Blank</vt:lpstr>
      <vt:lpstr>Office Theme</vt:lpstr>
      <vt:lpstr>PowerPoint Presentation</vt:lpstr>
      <vt:lpstr>PowerPoint Presentation</vt:lpstr>
      <vt:lpstr>Welcome from the Secretary of State and Permanent Secretary  </vt:lpstr>
      <vt:lpstr>Our Priorities </vt:lpstr>
      <vt:lpstr>The Executive Team</vt:lpstr>
      <vt:lpstr>Beyond Whitehall  </vt:lpstr>
      <vt:lpstr>Employee Benefits </vt:lpstr>
      <vt:lpstr>We are for everyone</vt:lpstr>
      <vt:lpstr>Guaranteed Interview Schemes</vt:lpstr>
      <vt:lpstr>How to apply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Manners</dc:creator>
  <cp:revision>1</cp:revision>
  <cp:lastPrinted>2021-12-09T12:00:27Z</cp:lastPrinted>
  <dcterms:created xsi:type="dcterms:W3CDTF">2021-12-08T10:03:23Z</dcterms:created>
  <dcterms:modified xsi:type="dcterms:W3CDTF">2022-03-28T11:28:11Z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0x010100D721B6B38C00674CADD406C478CD4C54</vt:lpwstr>
  </property>
</Properties>
</file>